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5"/>
  </p:notesMasterIdLst>
  <p:sldIdLst>
    <p:sldId id="305" r:id="rId2"/>
    <p:sldId id="304" r:id="rId3"/>
    <p:sldId id="310" r:id="rId4"/>
    <p:sldId id="278" r:id="rId5"/>
    <p:sldId id="280" r:id="rId6"/>
    <p:sldId id="281" r:id="rId7"/>
    <p:sldId id="282" r:id="rId8"/>
    <p:sldId id="283" r:id="rId9"/>
    <p:sldId id="284" r:id="rId10"/>
    <p:sldId id="285" r:id="rId11"/>
    <p:sldId id="287" r:id="rId12"/>
    <p:sldId id="307" r:id="rId13"/>
    <p:sldId id="306" r:id="rId14"/>
    <p:sldId id="308" r:id="rId15"/>
    <p:sldId id="300" r:id="rId16"/>
    <p:sldId id="301" r:id="rId17"/>
    <p:sldId id="302" r:id="rId18"/>
    <p:sldId id="294" r:id="rId19"/>
    <p:sldId id="309" r:id="rId20"/>
    <p:sldId id="311" r:id="rId21"/>
    <p:sldId id="313" r:id="rId22"/>
    <p:sldId id="314" r:id="rId23"/>
    <p:sldId id="293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2163" autoAdjust="0"/>
    <p:restoredTop sz="94660"/>
  </p:normalViewPr>
  <p:slideViewPr>
    <p:cSldViewPr snapToGrid="0">
      <p:cViewPr>
        <p:scale>
          <a:sx n="85" d="100"/>
          <a:sy n="85" d="100"/>
        </p:scale>
        <p:origin x="-762" y="-4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730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../embeddings/oleObject2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'[usace_slr_curves_org_rlw_for_graphics.xlsx]SLR Since 1992'!$I$5:$K$5</c:f>
          <c:strCache>
            <c:ptCount val="1"/>
            <c:pt idx="0">
              <c:v>8724580 - Key West, FL: 2.2 (mm/yr) </c:v>
            </c:pt>
          </c:strCache>
        </c:strRef>
      </c:tx>
      <c:layout>
        <c:manualLayout>
          <c:xMode val="edge"/>
          <c:yMode val="edge"/>
          <c:x val="0.23656448097366556"/>
          <c:y val="1.819603943722244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2844435206197872E-2"/>
          <c:y val="0.10823278124717177"/>
          <c:w val="0.90239892022490342"/>
          <c:h val="0.74313609771117761"/>
        </c:manualLayout>
      </c:layout>
      <c:lineChart>
        <c:grouping val="standard"/>
        <c:varyColors val="0"/>
        <c:ser>
          <c:idx val="2"/>
          <c:order val="0"/>
          <c:tx>
            <c:v>USACE High Rate</c:v>
          </c:tx>
          <c:spPr>
            <a:ln w="76200">
              <a:solidFill>
                <a:srgbClr val="7030A0"/>
              </a:solidFill>
              <a:prstDash val="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cat>
            <c:numRef>
              <c:f>'[usace_slr_curves_org_rlw_for_graphics.xlsx]SLR Since 1992'!$B$10:$B$45</c:f>
              <c:numCache>
                <c:formatCode>General</c:formatCode>
                <c:ptCount val="36"/>
                <c:pt idx="0">
                  <c:v>1992</c:v>
                </c:pt>
                <c:pt idx="1">
                  <c:v>1995</c:v>
                </c:pt>
                <c:pt idx="2">
                  <c:v>2000</c:v>
                </c:pt>
                <c:pt idx="3">
                  <c:v>2005</c:v>
                </c:pt>
                <c:pt idx="4">
                  <c:v>2010</c:v>
                </c:pt>
                <c:pt idx="5">
                  <c:v>2015</c:v>
                </c:pt>
                <c:pt idx="6">
                  <c:v>2020</c:v>
                </c:pt>
                <c:pt idx="7">
                  <c:v>2025</c:v>
                </c:pt>
                <c:pt idx="8">
                  <c:v>2030</c:v>
                </c:pt>
                <c:pt idx="9">
                  <c:v>2035</c:v>
                </c:pt>
                <c:pt idx="10">
                  <c:v>2040</c:v>
                </c:pt>
                <c:pt idx="11">
                  <c:v>2045</c:v>
                </c:pt>
                <c:pt idx="12">
                  <c:v>2050</c:v>
                </c:pt>
                <c:pt idx="13">
                  <c:v>2055</c:v>
                </c:pt>
                <c:pt idx="14">
                  <c:v>2060</c:v>
                </c:pt>
                <c:pt idx="15">
                  <c:v>2065</c:v>
                </c:pt>
                <c:pt idx="16">
                  <c:v>2070</c:v>
                </c:pt>
                <c:pt idx="17">
                  <c:v>2075</c:v>
                </c:pt>
                <c:pt idx="18">
                  <c:v>2080</c:v>
                </c:pt>
                <c:pt idx="19">
                  <c:v>2085</c:v>
                </c:pt>
                <c:pt idx="20">
                  <c:v>2090</c:v>
                </c:pt>
                <c:pt idx="21">
                  <c:v>2095</c:v>
                </c:pt>
                <c:pt idx="22">
                  <c:v>2100</c:v>
                </c:pt>
                <c:pt idx="23">
                  <c:v>2105</c:v>
                </c:pt>
                <c:pt idx="24">
                  <c:v>2110</c:v>
                </c:pt>
                <c:pt idx="25">
                  <c:v>2115</c:v>
                </c:pt>
                <c:pt idx="26">
                  <c:v>2120</c:v>
                </c:pt>
                <c:pt idx="27">
                  <c:v>2125</c:v>
                </c:pt>
                <c:pt idx="28">
                  <c:v>2130</c:v>
                </c:pt>
                <c:pt idx="29">
                  <c:v>2135</c:v>
                </c:pt>
                <c:pt idx="30">
                  <c:v>2140</c:v>
                </c:pt>
                <c:pt idx="31">
                  <c:v>2145</c:v>
                </c:pt>
                <c:pt idx="32">
                  <c:v>2150</c:v>
                </c:pt>
                <c:pt idx="33">
                  <c:v>2155</c:v>
                </c:pt>
                <c:pt idx="34">
                  <c:v>2160</c:v>
                </c:pt>
                <c:pt idx="35">
                  <c:v>2165</c:v>
                </c:pt>
              </c:numCache>
            </c:numRef>
          </c:cat>
          <c:val>
            <c:numRef>
              <c:f>'[usace_slr_curves_org_rlw_for_graphics.xlsx]SLR Since 1992'!$F$10:$F$32</c:f>
              <c:numCache>
                <c:formatCode>0.00</c:formatCode>
                <c:ptCount val="23"/>
                <c:pt idx="0">
                  <c:v>0</c:v>
                </c:pt>
                <c:pt idx="1">
                  <c:v>7.6169999999999996E-3</c:v>
                </c:pt>
                <c:pt idx="2">
                  <c:v>2.4832E-2</c:v>
                </c:pt>
                <c:pt idx="3">
                  <c:v>4.7697000000000003E-2</c:v>
                </c:pt>
                <c:pt idx="4">
                  <c:v>7.6212000000000002E-2</c:v>
                </c:pt>
                <c:pt idx="5">
                  <c:v>0.110377</c:v>
                </c:pt>
                <c:pt idx="6">
                  <c:v>0.15019199999999999</c:v>
                </c:pt>
                <c:pt idx="7">
                  <c:v>0.195657</c:v>
                </c:pt>
                <c:pt idx="8">
                  <c:v>0.24677199999999999</c:v>
                </c:pt>
                <c:pt idx="9">
                  <c:v>0.303537</c:v>
                </c:pt>
                <c:pt idx="10">
                  <c:v>0.36595199999999994</c:v>
                </c:pt>
                <c:pt idx="11">
                  <c:v>0.43401699999999999</c:v>
                </c:pt>
                <c:pt idx="12">
                  <c:v>0.50773199999999996</c:v>
                </c:pt>
                <c:pt idx="13">
                  <c:v>0.58709699999999998</c:v>
                </c:pt>
                <c:pt idx="14">
                  <c:v>0.67211200000000004</c:v>
                </c:pt>
                <c:pt idx="15">
                  <c:v>0.76277700000000004</c:v>
                </c:pt>
                <c:pt idx="16">
                  <c:v>0.85909199999999997</c:v>
                </c:pt>
                <c:pt idx="17">
                  <c:v>0.96105699999999994</c:v>
                </c:pt>
                <c:pt idx="18">
                  <c:v>1.0686720000000001</c:v>
                </c:pt>
                <c:pt idx="19">
                  <c:v>1.181937</c:v>
                </c:pt>
                <c:pt idx="20">
                  <c:v>1.3008519999999999</c:v>
                </c:pt>
                <c:pt idx="21">
                  <c:v>1.4254169999999999</c:v>
                </c:pt>
                <c:pt idx="22">
                  <c:v>1.5556319999999999</c:v>
                </c:pt>
              </c:numCache>
            </c:numRef>
          </c:val>
          <c:smooth val="0"/>
        </c:ser>
        <c:ser>
          <c:idx val="0"/>
          <c:order val="1"/>
          <c:tx>
            <c:v>USACE Intermediate Rate</c:v>
          </c:tx>
          <c:spPr>
            <a:ln w="76200">
              <a:solidFill>
                <a:srgbClr val="FF0000"/>
              </a:solidFill>
              <a:prstDash val="dashDot"/>
            </a:ln>
          </c:spPr>
          <c:marker>
            <c:symbol val="none"/>
          </c:marker>
          <c:cat>
            <c:numRef>
              <c:f>'[usace_slr_curves_org_rlw_for_graphics.xlsx]SLR Since 1992'!$B$10:$B$45</c:f>
              <c:numCache>
                <c:formatCode>General</c:formatCode>
                <c:ptCount val="36"/>
                <c:pt idx="0">
                  <c:v>1992</c:v>
                </c:pt>
                <c:pt idx="1">
                  <c:v>1995</c:v>
                </c:pt>
                <c:pt idx="2">
                  <c:v>2000</c:v>
                </c:pt>
                <c:pt idx="3">
                  <c:v>2005</c:v>
                </c:pt>
                <c:pt idx="4">
                  <c:v>2010</c:v>
                </c:pt>
                <c:pt idx="5">
                  <c:v>2015</c:v>
                </c:pt>
                <c:pt idx="6">
                  <c:v>2020</c:v>
                </c:pt>
                <c:pt idx="7">
                  <c:v>2025</c:v>
                </c:pt>
                <c:pt idx="8">
                  <c:v>2030</c:v>
                </c:pt>
                <c:pt idx="9">
                  <c:v>2035</c:v>
                </c:pt>
                <c:pt idx="10">
                  <c:v>2040</c:v>
                </c:pt>
                <c:pt idx="11">
                  <c:v>2045</c:v>
                </c:pt>
                <c:pt idx="12">
                  <c:v>2050</c:v>
                </c:pt>
                <c:pt idx="13">
                  <c:v>2055</c:v>
                </c:pt>
                <c:pt idx="14">
                  <c:v>2060</c:v>
                </c:pt>
                <c:pt idx="15">
                  <c:v>2065</c:v>
                </c:pt>
                <c:pt idx="16">
                  <c:v>2070</c:v>
                </c:pt>
                <c:pt idx="17">
                  <c:v>2075</c:v>
                </c:pt>
                <c:pt idx="18">
                  <c:v>2080</c:v>
                </c:pt>
                <c:pt idx="19">
                  <c:v>2085</c:v>
                </c:pt>
                <c:pt idx="20">
                  <c:v>2090</c:v>
                </c:pt>
                <c:pt idx="21">
                  <c:v>2095</c:v>
                </c:pt>
                <c:pt idx="22">
                  <c:v>2100</c:v>
                </c:pt>
                <c:pt idx="23">
                  <c:v>2105</c:v>
                </c:pt>
                <c:pt idx="24">
                  <c:v>2110</c:v>
                </c:pt>
                <c:pt idx="25">
                  <c:v>2115</c:v>
                </c:pt>
                <c:pt idx="26">
                  <c:v>2120</c:v>
                </c:pt>
                <c:pt idx="27">
                  <c:v>2125</c:v>
                </c:pt>
                <c:pt idx="28">
                  <c:v>2130</c:v>
                </c:pt>
                <c:pt idx="29">
                  <c:v>2135</c:v>
                </c:pt>
                <c:pt idx="30">
                  <c:v>2140</c:v>
                </c:pt>
                <c:pt idx="31">
                  <c:v>2145</c:v>
                </c:pt>
                <c:pt idx="32">
                  <c:v>2150</c:v>
                </c:pt>
                <c:pt idx="33">
                  <c:v>2155</c:v>
                </c:pt>
                <c:pt idx="34">
                  <c:v>2160</c:v>
                </c:pt>
                <c:pt idx="35">
                  <c:v>2165</c:v>
                </c:pt>
              </c:numCache>
            </c:numRef>
          </c:cat>
          <c:val>
            <c:numRef>
              <c:f>'[usace_slr_curves_org_rlw_for_graphics.xlsx]SLR Since 1992'!$D$10:$D$32</c:f>
              <c:numCache>
                <c:formatCode>0.00</c:formatCode>
                <c:ptCount val="23"/>
                <c:pt idx="0">
                  <c:v>0</c:v>
                </c:pt>
                <c:pt idx="1">
                  <c:v>6.8439E-3</c:v>
                </c:pt>
                <c:pt idx="2">
                  <c:v>1.9334400000000002E-2</c:v>
                </c:pt>
                <c:pt idx="3">
                  <c:v>3.3179899999999998E-2</c:v>
                </c:pt>
                <c:pt idx="4">
                  <c:v>4.8380400000000004E-2</c:v>
                </c:pt>
                <c:pt idx="5">
                  <c:v>6.4935900000000005E-2</c:v>
                </c:pt>
                <c:pt idx="6">
                  <c:v>8.2846400000000001E-2</c:v>
                </c:pt>
                <c:pt idx="7">
                  <c:v>0.10211190000000001</c:v>
                </c:pt>
                <c:pt idx="8">
                  <c:v>0.12273240000000002</c:v>
                </c:pt>
                <c:pt idx="9">
                  <c:v>0.1447079</c:v>
                </c:pt>
                <c:pt idx="10">
                  <c:v>0.1680384</c:v>
                </c:pt>
                <c:pt idx="11">
                  <c:v>0.1927239</c:v>
                </c:pt>
                <c:pt idx="12">
                  <c:v>0.21876440000000003</c:v>
                </c:pt>
                <c:pt idx="13">
                  <c:v>0.24615989999999999</c:v>
                </c:pt>
                <c:pt idx="14">
                  <c:v>0.2749104</c:v>
                </c:pt>
                <c:pt idx="15">
                  <c:v>0.30501590000000001</c:v>
                </c:pt>
                <c:pt idx="16">
                  <c:v>0.33647640000000001</c:v>
                </c:pt>
                <c:pt idx="17">
                  <c:v>0.36929190000000001</c:v>
                </c:pt>
                <c:pt idx="18">
                  <c:v>0.4034624</c:v>
                </c:pt>
                <c:pt idx="19">
                  <c:v>0.43898789999999999</c:v>
                </c:pt>
                <c:pt idx="20">
                  <c:v>0.47586840000000002</c:v>
                </c:pt>
                <c:pt idx="21">
                  <c:v>0.51410390000000006</c:v>
                </c:pt>
                <c:pt idx="22">
                  <c:v>0.55369440000000003</c:v>
                </c:pt>
              </c:numCache>
            </c:numRef>
          </c:val>
          <c:smooth val="0"/>
        </c:ser>
        <c:ser>
          <c:idx val="3"/>
          <c:order val="2"/>
          <c:tx>
            <c:v>USACE Low Rate (Current Rate)</c:v>
          </c:tx>
          <c:spPr>
            <a:ln w="76200">
              <a:solidFill>
                <a:srgbClr val="0070C0"/>
              </a:solidFill>
            </a:ln>
          </c:spPr>
          <c:marker>
            <c:symbol val="none"/>
          </c:marker>
          <c:cat>
            <c:numRef>
              <c:f>'[usace_slr_curves_org_rlw_for_graphics.xlsx]SLR Since 1992'!$B$10:$B$45</c:f>
              <c:numCache>
                <c:formatCode>General</c:formatCode>
                <c:ptCount val="36"/>
                <c:pt idx="0">
                  <c:v>1992</c:v>
                </c:pt>
                <c:pt idx="1">
                  <c:v>1995</c:v>
                </c:pt>
                <c:pt idx="2">
                  <c:v>2000</c:v>
                </c:pt>
                <c:pt idx="3">
                  <c:v>2005</c:v>
                </c:pt>
                <c:pt idx="4">
                  <c:v>2010</c:v>
                </c:pt>
                <c:pt idx="5">
                  <c:v>2015</c:v>
                </c:pt>
                <c:pt idx="6">
                  <c:v>2020</c:v>
                </c:pt>
                <c:pt idx="7">
                  <c:v>2025</c:v>
                </c:pt>
                <c:pt idx="8">
                  <c:v>2030</c:v>
                </c:pt>
                <c:pt idx="9">
                  <c:v>2035</c:v>
                </c:pt>
                <c:pt idx="10">
                  <c:v>2040</c:v>
                </c:pt>
                <c:pt idx="11">
                  <c:v>2045</c:v>
                </c:pt>
                <c:pt idx="12">
                  <c:v>2050</c:v>
                </c:pt>
                <c:pt idx="13">
                  <c:v>2055</c:v>
                </c:pt>
                <c:pt idx="14">
                  <c:v>2060</c:v>
                </c:pt>
                <c:pt idx="15">
                  <c:v>2065</c:v>
                </c:pt>
                <c:pt idx="16">
                  <c:v>2070</c:v>
                </c:pt>
                <c:pt idx="17">
                  <c:v>2075</c:v>
                </c:pt>
                <c:pt idx="18">
                  <c:v>2080</c:v>
                </c:pt>
                <c:pt idx="19">
                  <c:v>2085</c:v>
                </c:pt>
                <c:pt idx="20">
                  <c:v>2090</c:v>
                </c:pt>
                <c:pt idx="21">
                  <c:v>2095</c:v>
                </c:pt>
                <c:pt idx="22">
                  <c:v>2100</c:v>
                </c:pt>
                <c:pt idx="23">
                  <c:v>2105</c:v>
                </c:pt>
                <c:pt idx="24">
                  <c:v>2110</c:v>
                </c:pt>
                <c:pt idx="25">
                  <c:v>2115</c:v>
                </c:pt>
                <c:pt idx="26">
                  <c:v>2120</c:v>
                </c:pt>
                <c:pt idx="27">
                  <c:v>2125</c:v>
                </c:pt>
                <c:pt idx="28">
                  <c:v>2130</c:v>
                </c:pt>
                <c:pt idx="29">
                  <c:v>2135</c:v>
                </c:pt>
                <c:pt idx="30">
                  <c:v>2140</c:v>
                </c:pt>
                <c:pt idx="31">
                  <c:v>2145</c:v>
                </c:pt>
                <c:pt idx="32">
                  <c:v>2150</c:v>
                </c:pt>
                <c:pt idx="33">
                  <c:v>2155</c:v>
                </c:pt>
                <c:pt idx="34">
                  <c:v>2160</c:v>
                </c:pt>
                <c:pt idx="35">
                  <c:v>2165</c:v>
                </c:pt>
              </c:numCache>
            </c:numRef>
          </c:cat>
          <c:val>
            <c:numRef>
              <c:f>'[usace_slr_curves_org_rlw_for_graphics.xlsx]SLR Since 1992'!$C$10:$C$32</c:f>
              <c:numCache>
                <c:formatCode>0.00</c:formatCode>
                <c:ptCount val="23"/>
                <c:pt idx="0">
                  <c:v>0</c:v>
                </c:pt>
                <c:pt idx="1">
                  <c:v>6.6E-3</c:v>
                </c:pt>
                <c:pt idx="2">
                  <c:v>1.7600000000000001E-2</c:v>
                </c:pt>
                <c:pt idx="3">
                  <c:v>2.86E-2</c:v>
                </c:pt>
                <c:pt idx="4">
                  <c:v>3.9600000000000003E-2</c:v>
                </c:pt>
                <c:pt idx="5">
                  <c:v>5.0600000000000006E-2</c:v>
                </c:pt>
                <c:pt idx="6">
                  <c:v>6.1600000000000002E-2</c:v>
                </c:pt>
                <c:pt idx="7">
                  <c:v>7.2599999999999998E-2</c:v>
                </c:pt>
                <c:pt idx="8">
                  <c:v>8.3600000000000008E-2</c:v>
                </c:pt>
                <c:pt idx="9">
                  <c:v>9.4600000000000004E-2</c:v>
                </c:pt>
                <c:pt idx="10">
                  <c:v>0.1056</c:v>
                </c:pt>
                <c:pt idx="11">
                  <c:v>0.11660000000000001</c:v>
                </c:pt>
                <c:pt idx="12">
                  <c:v>0.12760000000000002</c:v>
                </c:pt>
                <c:pt idx="13">
                  <c:v>0.1386</c:v>
                </c:pt>
                <c:pt idx="14">
                  <c:v>0.14960000000000001</c:v>
                </c:pt>
                <c:pt idx="15">
                  <c:v>0.16060000000000002</c:v>
                </c:pt>
                <c:pt idx="16">
                  <c:v>0.1716</c:v>
                </c:pt>
                <c:pt idx="17">
                  <c:v>0.18260000000000001</c:v>
                </c:pt>
                <c:pt idx="18">
                  <c:v>0.19360000000000002</c:v>
                </c:pt>
                <c:pt idx="19">
                  <c:v>0.2046</c:v>
                </c:pt>
                <c:pt idx="20">
                  <c:v>0.21560000000000001</c:v>
                </c:pt>
                <c:pt idx="21">
                  <c:v>0.22660000000000002</c:v>
                </c:pt>
                <c:pt idx="22">
                  <c:v>0.23760000000000001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0840960"/>
        <c:axId val="100842880"/>
      </c:lineChart>
      <c:catAx>
        <c:axId val="10084096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Year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low"/>
        <c:txPr>
          <a:bodyPr rot="-5400000" vert="horz"/>
          <a:lstStyle/>
          <a:p>
            <a:pPr>
              <a:defRPr/>
            </a:pPr>
            <a:endParaRPr lang="en-US"/>
          </a:p>
        </c:txPr>
        <c:crossAx val="100842880"/>
        <c:crossesAt val="0"/>
        <c:auto val="1"/>
        <c:lblAlgn val="ctr"/>
        <c:lblOffset val="100"/>
        <c:tickMarkSkip val="5"/>
        <c:noMultiLvlLbl val="0"/>
      </c:catAx>
      <c:valAx>
        <c:axId val="100842880"/>
        <c:scaling>
          <c:orientation val="minMax"/>
          <c:max val="2"/>
          <c:min val="0"/>
        </c:scaling>
        <c:delete val="0"/>
        <c:axPos val="l"/>
        <c:majorGridlines>
          <c:spPr>
            <a:ln>
              <a:solidFill>
                <a:schemeClr val="accent3">
                  <a:lumMod val="7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 dirty="0"/>
                  <a:t>Relative Sea Level Change (Meters)</a:t>
                </a:r>
              </a:p>
            </c:rich>
          </c:tx>
          <c:layout>
            <c:manualLayout>
              <c:xMode val="edge"/>
              <c:yMode val="edge"/>
              <c:x val="4.1613359217290223E-2"/>
              <c:y val="0.13974395778652671"/>
            </c:manualLayout>
          </c:layout>
          <c:overlay val="0"/>
        </c:title>
        <c:numFmt formatCode="#,##0.0" sourceLinked="0"/>
        <c:majorTickMark val="out"/>
        <c:minorTickMark val="none"/>
        <c:tickLblPos val="nextTo"/>
        <c:crossAx val="100840960"/>
        <c:crosses val="autoZero"/>
        <c:crossBetween val="between"/>
        <c:majorUnit val="0.5"/>
        <c:minorUnit val="0.1"/>
      </c:valAx>
      <c:spPr>
        <a:noFill/>
      </c:spPr>
    </c:plotArea>
    <c:legend>
      <c:legendPos val="r"/>
      <c:legendEntry>
        <c:idx val="0"/>
        <c:txPr>
          <a:bodyPr/>
          <a:lstStyle/>
          <a:p>
            <a:pPr>
              <a:defRPr sz="1100" baseline="0"/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100" baseline="0"/>
            </a:pPr>
            <a:endParaRPr lang="en-US"/>
          </a:p>
        </c:txPr>
      </c:legendEntry>
      <c:legendEntry>
        <c:idx val="2"/>
        <c:txPr>
          <a:bodyPr/>
          <a:lstStyle/>
          <a:p>
            <a:pPr>
              <a:defRPr sz="1100" baseline="0"/>
            </a:pPr>
            <a:endParaRPr lang="en-US"/>
          </a:p>
        </c:txPr>
      </c:legendEntry>
      <c:layout>
        <c:manualLayout>
          <c:xMode val="edge"/>
          <c:yMode val="edge"/>
          <c:x val="0.152437641723356"/>
          <c:y val="0.19475289837993126"/>
          <c:w val="0.51175563041924765"/>
          <c:h val="0.29778235728346458"/>
        </c:manualLayout>
      </c:layout>
      <c:overlay val="0"/>
      <c:spPr>
        <a:solidFill>
          <a:srgbClr val="4F81BD">
            <a:lumMod val="20000"/>
            <a:lumOff val="80000"/>
          </a:srgbClr>
        </a:solidFill>
        <a:ln>
          <a:solidFill>
            <a:srgbClr val="C00000"/>
          </a:solidFill>
        </a:ln>
      </c:spPr>
      <c:txPr>
        <a:bodyPr/>
        <a:lstStyle/>
        <a:p>
          <a:pPr>
            <a:defRPr sz="1100" baseline="0"/>
          </a:pPr>
          <a:endParaRPr lang="en-US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/>
      </a:solidFill>
      <a:prstDash val="solid"/>
    </a:ln>
    <a:effectLst/>
  </c:spPr>
  <c:txPr>
    <a:bodyPr/>
    <a:lstStyle/>
    <a:p>
      <a:pPr>
        <a:defRPr sz="1400"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'[usace_slr_curves_org_rlw_for_graphics.xlsx]SLR Since 1992'!$I$5:$K$5</c:f>
          <c:strCache>
            <c:ptCount val="1"/>
            <c:pt idx="0">
              <c:v>8724580 - Key West, FL: 2.2 (mm/yr) </c:v>
            </c:pt>
          </c:strCache>
        </c:strRef>
      </c:tx>
      <c:layout>
        <c:manualLayout>
          <c:xMode val="edge"/>
          <c:yMode val="edge"/>
          <c:x val="0.17214497625998998"/>
          <c:y val="1.5708465546284328E-2"/>
        </c:manualLayout>
      </c:layout>
      <c:overlay val="0"/>
      <c:txPr>
        <a:bodyPr/>
        <a:lstStyle/>
        <a:p>
          <a:pPr>
            <a:defRPr sz="3200"/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4330913485312659E-2"/>
          <c:y val="0.11320797586868805"/>
          <c:w val="0.90239892022490342"/>
          <c:h val="0.74313609771117761"/>
        </c:manualLayout>
      </c:layout>
      <c:lineChart>
        <c:grouping val="standard"/>
        <c:varyColors val="0"/>
        <c:ser>
          <c:idx val="2"/>
          <c:order val="0"/>
          <c:tx>
            <c:v>USACE High Rate</c:v>
          </c:tx>
          <c:spPr>
            <a:ln w="76200">
              <a:solidFill>
                <a:srgbClr val="7030A0"/>
              </a:solidFill>
              <a:prstDash val="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cat>
            <c:numRef>
              <c:f>'[usace_slr_curves_org_rlw_for_graphics.xlsx]SLR Since 1992'!$B$10:$B$45</c:f>
              <c:numCache>
                <c:formatCode>General</c:formatCode>
                <c:ptCount val="36"/>
                <c:pt idx="0">
                  <c:v>1992</c:v>
                </c:pt>
                <c:pt idx="1">
                  <c:v>1995</c:v>
                </c:pt>
                <c:pt idx="2">
                  <c:v>2000</c:v>
                </c:pt>
                <c:pt idx="3">
                  <c:v>2005</c:v>
                </c:pt>
                <c:pt idx="4">
                  <c:v>2010</c:v>
                </c:pt>
                <c:pt idx="5">
                  <c:v>2015</c:v>
                </c:pt>
                <c:pt idx="6">
                  <c:v>2020</c:v>
                </c:pt>
                <c:pt idx="7">
                  <c:v>2025</c:v>
                </c:pt>
                <c:pt idx="8">
                  <c:v>2030</c:v>
                </c:pt>
                <c:pt idx="9">
                  <c:v>2035</c:v>
                </c:pt>
                <c:pt idx="10">
                  <c:v>2040</c:v>
                </c:pt>
                <c:pt idx="11">
                  <c:v>2045</c:v>
                </c:pt>
                <c:pt idx="12">
                  <c:v>2050</c:v>
                </c:pt>
                <c:pt idx="13">
                  <c:v>2055</c:v>
                </c:pt>
                <c:pt idx="14">
                  <c:v>2060</c:v>
                </c:pt>
                <c:pt idx="15">
                  <c:v>2065</c:v>
                </c:pt>
                <c:pt idx="16">
                  <c:v>2070</c:v>
                </c:pt>
                <c:pt idx="17">
                  <c:v>2075</c:v>
                </c:pt>
                <c:pt idx="18">
                  <c:v>2080</c:v>
                </c:pt>
                <c:pt idx="19">
                  <c:v>2085</c:v>
                </c:pt>
                <c:pt idx="20">
                  <c:v>2090</c:v>
                </c:pt>
                <c:pt idx="21">
                  <c:v>2095</c:v>
                </c:pt>
                <c:pt idx="22">
                  <c:v>2100</c:v>
                </c:pt>
                <c:pt idx="23">
                  <c:v>2105</c:v>
                </c:pt>
                <c:pt idx="24">
                  <c:v>2110</c:v>
                </c:pt>
                <c:pt idx="25">
                  <c:v>2115</c:v>
                </c:pt>
                <c:pt idx="26">
                  <c:v>2120</c:v>
                </c:pt>
                <c:pt idx="27">
                  <c:v>2125</c:v>
                </c:pt>
                <c:pt idx="28">
                  <c:v>2130</c:v>
                </c:pt>
                <c:pt idx="29">
                  <c:v>2135</c:v>
                </c:pt>
                <c:pt idx="30">
                  <c:v>2140</c:v>
                </c:pt>
                <c:pt idx="31">
                  <c:v>2145</c:v>
                </c:pt>
                <c:pt idx="32">
                  <c:v>2150</c:v>
                </c:pt>
                <c:pt idx="33">
                  <c:v>2155</c:v>
                </c:pt>
                <c:pt idx="34">
                  <c:v>2160</c:v>
                </c:pt>
                <c:pt idx="35">
                  <c:v>2165</c:v>
                </c:pt>
              </c:numCache>
            </c:numRef>
          </c:cat>
          <c:val>
            <c:numRef>
              <c:f>'[usace_slr_curves_org_rlw_for_graphics.xlsx]SLR Since 1992'!$F$10:$F$32</c:f>
              <c:numCache>
                <c:formatCode>0.00</c:formatCode>
                <c:ptCount val="23"/>
                <c:pt idx="0">
                  <c:v>0</c:v>
                </c:pt>
                <c:pt idx="1">
                  <c:v>7.6169999999999996E-3</c:v>
                </c:pt>
                <c:pt idx="2">
                  <c:v>2.4832E-2</c:v>
                </c:pt>
                <c:pt idx="3">
                  <c:v>4.7697000000000003E-2</c:v>
                </c:pt>
                <c:pt idx="4">
                  <c:v>7.6212000000000002E-2</c:v>
                </c:pt>
                <c:pt idx="5">
                  <c:v>0.110377</c:v>
                </c:pt>
                <c:pt idx="6">
                  <c:v>0.15019199999999999</c:v>
                </c:pt>
                <c:pt idx="7">
                  <c:v>0.195657</c:v>
                </c:pt>
                <c:pt idx="8">
                  <c:v>0.24677199999999999</c:v>
                </c:pt>
                <c:pt idx="9">
                  <c:v>0.303537</c:v>
                </c:pt>
                <c:pt idx="10">
                  <c:v>0.36595199999999994</c:v>
                </c:pt>
                <c:pt idx="11">
                  <c:v>0.43401699999999999</c:v>
                </c:pt>
                <c:pt idx="12">
                  <c:v>0.50773199999999996</c:v>
                </c:pt>
                <c:pt idx="13">
                  <c:v>0.58709699999999998</c:v>
                </c:pt>
                <c:pt idx="14">
                  <c:v>0.67211200000000004</c:v>
                </c:pt>
                <c:pt idx="15">
                  <c:v>0.76277700000000004</c:v>
                </c:pt>
                <c:pt idx="16">
                  <c:v>0.85909199999999997</c:v>
                </c:pt>
                <c:pt idx="17">
                  <c:v>0.96105699999999994</c:v>
                </c:pt>
                <c:pt idx="18">
                  <c:v>1.0686720000000001</c:v>
                </c:pt>
                <c:pt idx="19">
                  <c:v>1.181937</c:v>
                </c:pt>
                <c:pt idx="20">
                  <c:v>1.3008519999999999</c:v>
                </c:pt>
                <c:pt idx="21">
                  <c:v>1.4254169999999999</c:v>
                </c:pt>
                <c:pt idx="22">
                  <c:v>1.5556319999999999</c:v>
                </c:pt>
              </c:numCache>
            </c:numRef>
          </c:val>
          <c:smooth val="0"/>
        </c:ser>
        <c:ser>
          <c:idx val="0"/>
          <c:order val="1"/>
          <c:tx>
            <c:v>USACE Intermediate Rate</c:v>
          </c:tx>
          <c:spPr>
            <a:ln w="76200">
              <a:solidFill>
                <a:srgbClr val="FF0000"/>
              </a:solidFill>
              <a:prstDash val="dashDot"/>
            </a:ln>
          </c:spPr>
          <c:marker>
            <c:symbol val="none"/>
          </c:marker>
          <c:cat>
            <c:numRef>
              <c:f>'[usace_slr_curves_org_rlw_for_graphics.xlsx]SLR Since 1992'!$B$10:$B$45</c:f>
              <c:numCache>
                <c:formatCode>General</c:formatCode>
                <c:ptCount val="36"/>
                <c:pt idx="0">
                  <c:v>1992</c:v>
                </c:pt>
                <c:pt idx="1">
                  <c:v>1995</c:v>
                </c:pt>
                <c:pt idx="2">
                  <c:v>2000</c:v>
                </c:pt>
                <c:pt idx="3">
                  <c:v>2005</c:v>
                </c:pt>
                <c:pt idx="4">
                  <c:v>2010</c:v>
                </c:pt>
                <c:pt idx="5">
                  <c:v>2015</c:v>
                </c:pt>
                <c:pt idx="6">
                  <c:v>2020</c:v>
                </c:pt>
                <c:pt idx="7">
                  <c:v>2025</c:v>
                </c:pt>
                <c:pt idx="8">
                  <c:v>2030</c:v>
                </c:pt>
                <c:pt idx="9">
                  <c:v>2035</c:v>
                </c:pt>
                <c:pt idx="10">
                  <c:v>2040</c:v>
                </c:pt>
                <c:pt idx="11">
                  <c:v>2045</c:v>
                </c:pt>
                <c:pt idx="12">
                  <c:v>2050</c:v>
                </c:pt>
                <c:pt idx="13">
                  <c:v>2055</c:v>
                </c:pt>
                <c:pt idx="14">
                  <c:v>2060</c:v>
                </c:pt>
                <c:pt idx="15">
                  <c:v>2065</c:v>
                </c:pt>
                <c:pt idx="16">
                  <c:v>2070</c:v>
                </c:pt>
                <c:pt idx="17">
                  <c:v>2075</c:v>
                </c:pt>
                <c:pt idx="18">
                  <c:v>2080</c:v>
                </c:pt>
                <c:pt idx="19">
                  <c:v>2085</c:v>
                </c:pt>
                <c:pt idx="20">
                  <c:v>2090</c:v>
                </c:pt>
                <c:pt idx="21">
                  <c:v>2095</c:v>
                </c:pt>
                <c:pt idx="22">
                  <c:v>2100</c:v>
                </c:pt>
                <c:pt idx="23">
                  <c:v>2105</c:v>
                </c:pt>
                <c:pt idx="24">
                  <c:v>2110</c:v>
                </c:pt>
                <c:pt idx="25">
                  <c:v>2115</c:v>
                </c:pt>
                <c:pt idx="26">
                  <c:v>2120</c:v>
                </c:pt>
                <c:pt idx="27">
                  <c:v>2125</c:v>
                </c:pt>
                <c:pt idx="28">
                  <c:v>2130</c:v>
                </c:pt>
                <c:pt idx="29">
                  <c:v>2135</c:v>
                </c:pt>
                <c:pt idx="30">
                  <c:v>2140</c:v>
                </c:pt>
                <c:pt idx="31">
                  <c:v>2145</c:v>
                </c:pt>
                <c:pt idx="32">
                  <c:v>2150</c:v>
                </c:pt>
                <c:pt idx="33">
                  <c:v>2155</c:v>
                </c:pt>
                <c:pt idx="34">
                  <c:v>2160</c:v>
                </c:pt>
                <c:pt idx="35">
                  <c:v>2165</c:v>
                </c:pt>
              </c:numCache>
            </c:numRef>
          </c:cat>
          <c:val>
            <c:numRef>
              <c:f>'[usace_slr_curves_org_rlw_for_graphics.xlsx]SLR Since 1992'!$D$10:$D$32</c:f>
              <c:numCache>
                <c:formatCode>0.00</c:formatCode>
                <c:ptCount val="23"/>
                <c:pt idx="0">
                  <c:v>0</c:v>
                </c:pt>
                <c:pt idx="1">
                  <c:v>6.8439E-3</c:v>
                </c:pt>
                <c:pt idx="2">
                  <c:v>1.9334400000000002E-2</c:v>
                </c:pt>
                <c:pt idx="3">
                  <c:v>3.3179899999999998E-2</c:v>
                </c:pt>
                <c:pt idx="4">
                  <c:v>4.8380400000000004E-2</c:v>
                </c:pt>
                <c:pt idx="5">
                  <c:v>6.4935900000000005E-2</c:v>
                </c:pt>
                <c:pt idx="6">
                  <c:v>8.2846400000000001E-2</c:v>
                </c:pt>
                <c:pt idx="7">
                  <c:v>0.10211190000000001</c:v>
                </c:pt>
                <c:pt idx="8">
                  <c:v>0.12273240000000002</c:v>
                </c:pt>
                <c:pt idx="9">
                  <c:v>0.1447079</c:v>
                </c:pt>
                <c:pt idx="10">
                  <c:v>0.1680384</c:v>
                </c:pt>
                <c:pt idx="11">
                  <c:v>0.1927239</c:v>
                </c:pt>
                <c:pt idx="12">
                  <c:v>0.21876440000000003</c:v>
                </c:pt>
                <c:pt idx="13">
                  <c:v>0.24615989999999999</c:v>
                </c:pt>
                <c:pt idx="14">
                  <c:v>0.2749104</c:v>
                </c:pt>
                <c:pt idx="15">
                  <c:v>0.30501590000000001</c:v>
                </c:pt>
                <c:pt idx="16">
                  <c:v>0.33647640000000001</c:v>
                </c:pt>
                <c:pt idx="17">
                  <c:v>0.36929190000000001</c:v>
                </c:pt>
                <c:pt idx="18">
                  <c:v>0.4034624</c:v>
                </c:pt>
                <c:pt idx="19">
                  <c:v>0.43898789999999999</c:v>
                </c:pt>
                <c:pt idx="20">
                  <c:v>0.47586840000000002</c:v>
                </c:pt>
                <c:pt idx="21">
                  <c:v>0.51410390000000006</c:v>
                </c:pt>
                <c:pt idx="22">
                  <c:v>0.55369440000000003</c:v>
                </c:pt>
              </c:numCache>
            </c:numRef>
          </c:val>
          <c:smooth val="0"/>
        </c:ser>
        <c:ser>
          <c:idx val="3"/>
          <c:order val="2"/>
          <c:tx>
            <c:v>USACE Low Rate (Current Rate)</c:v>
          </c:tx>
          <c:spPr>
            <a:ln w="76200">
              <a:solidFill>
                <a:srgbClr val="0070C0"/>
              </a:solidFill>
            </a:ln>
          </c:spPr>
          <c:marker>
            <c:symbol val="none"/>
          </c:marker>
          <c:cat>
            <c:numRef>
              <c:f>'[usace_slr_curves_org_rlw_for_graphics.xlsx]SLR Since 1992'!$B$10:$B$45</c:f>
              <c:numCache>
                <c:formatCode>General</c:formatCode>
                <c:ptCount val="36"/>
                <c:pt idx="0">
                  <c:v>1992</c:v>
                </c:pt>
                <c:pt idx="1">
                  <c:v>1995</c:v>
                </c:pt>
                <c:pt idx="2">
                  <c:v>2000</c:v>
                </c:pt>
                <c:pt idx="3">
                  <c:v>2005</c:v>
                </c:pt>
                <c:pt idx="4">
                  <c:v>2010</c:v>
                </c:pt>
                <c:pt idx="5">
                  <c:v>2015</c:v>
                </c:pt>
                <c:pt idx="6">
                  <c:v>2020</c:v>
                </c:pt>
                <c:pt idx="7">
                  <c:v>2025</c:v>
                </c:pt>
                <c:pt idx="8">
                  <c:v>2030</c:v>
                </c:pt>
                <c:pt idx="9">
                  <c:v>2035</c:v>
                </c:pt>
                <c:pt idx="10">
                  <c:v>2040</c:v>
                </c:pt>
                <c:pt idx="11">
                  <c:v>2045</c:v>
                </c:pt>
                <c:pt idx="12">
                  <c:v>2050</c:v>
                </c:pt>
                <c:pt idx="13">
                  <c:v>2055</c:v>
                </c:pt>
                <c:pt idx="14">
                  <c:v>2060</c:v>
                </c:pt>
                <c:pt idx="15">
                  <c:v>2065</c:v>
                </c:pt>
                <c:pt idx="16">
                  <c:v>2070</c:v>
                </c:pt>
                <c:pt idx="17">
                  <c:v>2075</c:v>
                </c:pt>
                <c:pt idx="18">
                  <c:v>2080</c:v>
                </c:pt>
                <c:pt idx="19">
                  <c:v>2085</c:v>
                </c:pt>
                <c:pt idx="20">
                  <c:v>2090</c:v>
                </c:pt>
                <c:pt idx="21">
                  <c:v>2095</c:v>
                </c:pt>
                <c:pt idx="22">
                  <c:v>2100</c:v>
                </c:pt>
                <c:pt idx="23">
                  <c:v>2105</c:v>
                </c:pt>
                <c:pt idx="24">
                  <c:v>2110</c:v>
                </c:pt>
                <c:pt idx="25">
                  <c:v>2115</c:v>
                </c:pt>
                <c:pt idx="26">
                  <c:v>2120</c:v>
                </c:pt>
                <c:pt idx="27">
                  <c:v>2125</c:v>
                </c:pt>
                <c:pt idx="28">
                  <c:v>2130</c:v>
                </c:pt>
                <c:pt idx="29">
                  <c:v>2135</c:v>
                </c:pt>
                <c:pt idx="30">
                  <c:v>2140</c:v>
                </c:pt>
                <c:pt idx="31">
                  <c:v>2145</c:v>
                </c:pt>
                <c:pt idx="32">
                  <c:v>2150</c:v>
                </c:pt>
                <c:pt idx="33">
                  <c:v>2155</c:v>
                </c:pt>
                <c:pt idx="34">
                  <c:v>2160</c:v>
                </c:pt>
                <c:pt idx="35">
                  <c:v>2165</c:v>
                </c:pt>
              </c:numCache>
            </c:numRef>
          </c:cat>
          <c:val>
            <c:numRef>
              <c:f>'[usace_slr_curves_org_rlw_for_graphics.xlsx]SLR Since 1992'!$C$10:$C$32</c:f>
              <c:numCache>
                <c:formatCode>0.00</c:formatCode>
                <c:ptCount val="23"/>
                <c:pt idx="0">
                  <c:v>0</c:v>
                </c:pt>
                <c:pt idx="1">
                  <c:v>6.6E-3</c:v>
                </c:pt>
                <c:pt idx="2">
                  <c:v>1.7600000000000001E-2</c:v>
                </c:pt>
                <c:pt idx="3">
                  <c:v>2.86E-2</c:v>
                </c:pt>
                <c:pt idx="4">
                  <c:v>3.9600000000000003E-2</c:v>
                </c:pt>
                <c:pt idx="5">
                  <c:v>5.0600000000000006E-2</c:v>
                </c:pt>
                <c:pt idx="6">
                  <c:v>6.1600000000000002E-2</c:v>
                </c:pt>
                <c:pt idx="7">
                  <c:v>7.2599999999999998E-2</c:v>
                </c:pt>
                <c:pt idx="8">
                  <c:v>8.3600000000000008E-2</c:v>
                </c:pt>
                <c:pt idx="9">
                  <c:v>9.4600000000000004E-2</c:v>
                </c:pt>
                <c:pt idx="10">
                  <c:v>0.1056</c:v>
                </c:pt>
                <c:pt idx="11">
                  <c:v>0.11660000000000001</c:v>
                </c:pt>
                <c:pt idx="12">
                  <c:v>0.12760000000000002</c:v>
                </c:pt>
                <c:pt idx="13">
                  <c:v>0.1386</c:v>
                </c:pt>
                <c:pt idx="14">
                  <c:v>0.14960000000000001</c:v>
                </c:pt>
                <c:pt idx="15">
                  <c:v>0.16060000000000002</c:v>
                </c:pt>
                <c:pt idx="16">
                  <c:v>0.1716</c:v>
                </c:pt>
                <c:pt idx="17">
                  <c:v>0.18260000000000001</c:v>
                </c:pt>
                <c:pt idx="18">
                  <c:v>0.19360000000000002</c:v>
                </c:pt>
                <c:pt idx="19">
                  <c:v>0.2046</c:v>
                </c:pt>
                <c:pt idx="20">
                  <c:v>0.21560000000000001</c:v>
                </c:pt>
                <c:pt idx="21">
                  <c:v>0.22660000000000002</c:v>
                </c:pt>
                <c:pt idx="22">
                  <c:v>0.23760000000000001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2452224"/>
        <c:axId val="102454400"/>
      </c:lineChart>
      <c:catAx>
        <c:axId val="10245222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Year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low"/>
        <c:txPr>
          <a:bodyPr rot="-5400000" vert="horz"/>
          <a:lstStyle/>
          <a:p>
            <a:pPr>
              <a:defRPr/>
            </a:pPr>
            <a:endParaRPr lang="en-US"/>
          </a:p>
        </c:txPr>
        <c:crossAx val="102454400"/>
        <c:crossesAt val="0"/>
        <c:auto val="1"/>
        <c:lblAlgn val="ctr"/>
        <c:lblOffset val="100"/>
        <c:tickMarkSkip val="5"/>
        <c:noMultiLvlLbl val="0"/>
      </c:catAx>
      <c:valAx>
        <c:axId val="102454400"/>
        <c:scaling>
          <c:orientation val="minMax"/>
          <c:max val="2"/>
          <c:min val="0"/>
        </c:scaling>
        <c:delete val="0"/>
        <c:axPos val="l"/>
        <c:majorGridlines>
          <c:spPr>
            <a:ln>
              <a:solidFill>
                <a:schemeClr val="accent3">
                  <a:lumMod val="7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dirty="0"/>
                  <a:t>Relative Sea Level Change (Meters)</a:t>
                </a:r>
              </a:p>
            </c:rich>
          </c:tx>
          <c:layout>
            <c:manualLayout>
              <c:xMode val="edge"/>
              <c:yMode val="edge"/>
              <c:x val="5.018448780858914E-3"/>
              <c:y val="0.12238294809922953"/>
            </c:manualLayout>
          </c:layout>
          <c:overlay val="0"/>
        </c:title>
        <c:numFmt formatCode="#,##0.0" sourceLinked="0"/>
        <c:majorTickMark val="out"/>
        <c:minorTickMark val="none"/>
        <c:tickLblPos val="nextTo"/>
        <c:txPr>
          <a:bodyPr/>
          <a:lstStyle/>
          <a:p>
            <a:pPr>
              <a:defRPr sz="1500"/>
            </a:pPr>
            <a:endParaRPr lang="en-US"/>
          </a:p>
        </c:txPr>
        <c:crossAx val="102452224"/>
        <c:crosses val="autoZero"/>
        <c:crossBetween val="between"/>
        <c:majorUnit val="0.5"/>
        <c:minorUnit val="0.1"/>
      </c:valAx>
      <c:spPr>
        <a:noFill/>
      </c:spPr>
    </c:plotArea>
    <c:legend>
      <c:legendPos val="r"/>
      <c:legendEntry>
        <c:idx val="0"/>
        <c:txPr>
          <a:bodyPr/>
          <a:lstStyle/>
          <a:p>
            <a:pPr>
              <a:defRPr sz="1800"/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800"/>
            </a:pPr>
            <a:endParaRPr lang="en-US"/>
          </a:p>
        </c:txPr>
      </c:legendEntry>
      <c:legendEntry>
        <c:idx val="2"/>
        <c:txPr>
          <a:bodyPr/>
          <a:lstStyle/>
          <a:p>
            <a:pPr>
              <a:defRPr sz="1800"/>
            </a:pPr>
            <a:endParaRPr lang="en-US"/>
          </a:p>
        </c:txPr>
      </c:legendEntry>
      <c:layout>
        <c:manualLayout>
          <c:xMode val="edge"/>
          <c:yMode val="edge"/>
          <c:x val="9.1003568374177946E-2"/>
          <c:y val="0.14707721236337995"/>
          <c:w val="0.46658550827214018"/>
          <c:h val="0.25645238375053864"/>
        </c:manualLayout>
      </c:layout>
      <c:overlay val="0"/>
      <c:spPr>
        <a:solidFill>
          <a:srgbClr val="4F81BD">
            <a:lumMod val="20000"/>
            <a:lumOff val="80000"/>
          </a:srgbClr>
        </a:solidFill>
        <a:ln>
          <a:solidFill>
            <a:srgbClr val="C00000"/>
          </a:solidFill>
        </a:ln>
      </c:spPr>
      <c:txPr>
        <a:bodyPr/>
        <a:lstStyle/>
        <a:p>
          <a:pPr>
            <a:defRPr sz="1800"/>
          </a:pPr>
          <a:endParaRPr lang="en-US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/>
      </a:solidFill>
      <a:prstDash val="solid"/>
    </a:ln>
    <a:effectLst/>
  </c:spPr>
  <c:txPr>
    <a:bodyPr/>
    <a:lstStyle/>
    <a:p>
      <a:pPr>
        <a:defRPr sz="1400"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0.63647</cdr:x>
      <cdr:y>0.85448</cdr:y>
    </cdr:from>
    <cdr:to>
      <cdr:x>0.67242</cdr:x>
      <cdr:y>0.97388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5437934" y="4362469"/>
          <a:ext cx="307154" cy="60958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accent6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0.95393</cdr:x>
      <cdr:y>0.84932</cdr:y>
    </cdr:from>
    <cdr:to>
      <cdr:x>0.98989</cdr:x>
      <cdr:y>0.96873</cdr:y>
    </cdr:to>
    <cdr:sp macro="" textlink="">
      <cdr:nvSpPr>
        <cdr:cNvPr id="3" name="Rectangle 2"/>
        <cdr:cNvSpPr/>
      </cdr:nvSpPr>
      <cdr:spPr>
        <a:xfrm xmlns:a="http://schemas.openxmlformats.org/drawingml/2006/main">
          <a:off x="8086725" y="4336143"/>
          <a:ext cx="304800" cy="6096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accent6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0.4005</cdr:x>
      <cdr:y>0.85324</cdr:y>
    </cdr:from>
    <cdr:to>
      <cdr:x>0.43645</cdr:x>
      <cdr:y>0.97264</cdr:y>
    </cdr:to>
    <cdr:sp macro="" textlink="">
      <cdr:nvSpPr>
        <cdr:cNvPr id="5" name="Rectangle 4"/>
        <cdr:cNvSpPr/>
      </cdr:nvSpPr>
      <cdr:spPr>
        <a:xfrm xmlns:a="http://schemas.openxmlformats.org/drawingml/2006/main">
          <a:off x="3421809" y="4356119"/>
          <a:ext cx="307154" cy="60958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accent6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8A4B65-897B-4EEC-8862-D88E1DE4CD57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5BC97-310F-4130-BFBD-4D0AA15ABB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40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79612-AED5-4E3F-BE9A-F54BBE4224A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37286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79612-AED5-4E3F-BE9A-F54BBE4224A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5083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79612-AED5-4E3F-BE9A-F54BBE4224A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37286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79612-AED5-4E3F-BE9A-F54BBE4224A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37286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79612-AED5-4E3F-BE9A-F54BBE4224A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37286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79612-AED5-4E3F-BE9A-F54BBE4224A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37286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79612-AED5-4E3F-BE9A-F54BBE4224A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7696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79612-AED5-4E3F-BE9A-F54BBE4224A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7696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79612-AED5-4E3F-BE9A-F54BBE4224A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37286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79612-AED5-4E3F-BE9A-F54BBE4224AA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224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79612-AED5-4E3F-BE9A-F54BBE4224A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37286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63FB5-35C6-4A2E-97F3-1A01F058E762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79612-AED5-4E3F-BE9A-F54BBE4224A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991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79612-AED5-4E3F-BE9A-F54BBE4224A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9051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u="sn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79612-AED5-4E3F-BE9A-F54BBE4224A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33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79612-AED5-4E3F-BE9A-F54BBE4224A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2635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79612-AED5-4E3F-BE9A-F54BBE4224A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2635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Focus on State owned </a:t>
            </a:r>
            <a:r>
              <a:rPr lang="en-US" dirty="0" smtClean="0"/>
              <a:t>facilities</a:t>
            </a:r>
          </a:p>
          <a:p>
            <a:r>
              <a:rPr lang="en-US" dirty="0"/>
              <a:t>Planning horizons: 2040, 2060, 2080, 2100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79612-AED5-4E3F-BE9A-F54BBE4224A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045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4/28/2016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4/28/2016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4/28/2016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4/28/2016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4/28/2016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4/28/2016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4/28/2016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4/28/2016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4/28/2016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4/28/2016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4/28/2016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4/28/2016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4/28/2016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4/28/2016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4/28/2016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4/28/2016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4/28/2016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4/28/2016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t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reginald@geoplan.ufl.edu" TargetMode="External"/><Relationship Id="rId4" Type="http://schemas.openxmlformats.org/officeDocument/2006/relationships/hyperlink" Target="mailto:goody@geoplan.ufl.ed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5673152"/>
            <a:ext cx="12192000" cy="118872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9575" y="452479"/>
            <a:ext cx="10873992" cy="2421536"/>
          </a:xfrm>
        </p:spPr>
        <p:txBody>
          <a:bodyPr>
            <a:noAutofit/>
          </a:bodyPr>
          <a:lstStyle/>
          <a:p>
            <a:pPr algn="l"/>
            <a:r>
              <a:rPr lang="en-US" sz="6600" dirty="0" smtClean="0">
                <a:solidFill>
                  <a:srgbClr val="002060"/>
                </a:solidFill>
              </a:rPr>
              <a:t>Sea Level Scenario </a:t>
            </a:r>
            <a:br>
              <a:rPr lang="en-US" sz="6600" dirty="0" smtClean="0">
                <a:solidFill>
                  <a:srgbClr val="002060"/>
                </a:solidFill>
              </a:rPr>
            </a:br>
            <a:r>
              <a:rPr lang="en-US" sz="6600" dirty="0" smtClean="0">
                <a:solidFill>
                  <a:srgbClr val="002060"/>
                </a:solidFill>
              </a:rPr>
              <a:t>Sketch Planning Tool</a:t>
            </a:r>
            <a:endParaRPr lang="en-US" sz="6600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474" y="2600181"/>
            <a:ext cx="11535603" cy="2871332"/>
          </a:xfrm>
        </p:spPr>
        <p:txBody>
          <a:bodyPr>
            <a:normAutofit/>
          </a:bodyPr>
          <a:lstStyle/>
          <a:p>
            <a:pPr algn="l">
              <a:spcBef>
                <a:spcPts val="0"/>
              </a:spcBef>
            </a:pPr>
            <a:r>
              <a:rPr lang="en-US" sz="3600" dirty="0">
                <a:solidFill>
                  <a:srgbClr val="002060"/>
                </a:solidFill>
              </a:rPr>
              <a:t>Crystal </a:t>
            </a:r>
            <a:r>
              <a:rPr lang="en-US" sz="3600" dirty="0" smtClean="0">
                <a:solidFill>
                  <a:srgbClr val="002060"/>
                </a:solidFill>
              </a:rPr>
              <a:t>Goodison, Associate Director, GeoPlan Center</a:t>
            </a:r>
          </a:p>
          <a:p>
            <a:pPr algn="l">
              <a:spcBef>
                <a:spcPts val="0"/>
              </a:spcBef>
            </a:pPr>
            <a:r>
              <a:rPr lang="en-US" sz="3600" dirty="0" smtClean="0">
                <a:solidFill>
                  <a:srgbClr val="002060"/>
                </a:solidFill>
              </a:rPr>
              <a:t>Reginald Pierre-Jean, Geospatial Developer, GeoPlan Center </a:t>
            </a:r>
            <a:endParaRPr lang="en-US" sz="3600" dirty="0">
              <a:solidFill>
                <a:srgbClr val="002060"/>
              </a:solidFill>
            </a:endParaRPr>
          </a:p>
          <a:p>
            <a:pPr algn="l"/>
            <a:r>
              <a:rPr lang="en-US" sz="3000" dirty="0" smtClean="0">
                <a:solidFill>
                  <a:srgbClr val="002060"/>
                </a:solidFill>
              </a:rPr>
              <a:t>Trainers and Tools: Building Coastal Flood Hazard Resiliency in Florida’s Regional Planning Councils</a:t>
            </a:r>
            <a:endParaRPr lang="en-US" sz="3000" dirty="0">
              <a:solidFill>
                <a:srgbClr val="002060"/>
              </a:solidFill>
            </a:endParaRPr>
          </a:p>
          <a:p>
            <a:pPr algn="l">
              <a:spcBef>
                <a:spcPts val="0"/>
              </a:spcBef>
            </a:pPr>
            <a:r>
              <a:rPr lang="en-US" sz="3000" dirty="0" smtClean="0">
                <a:solidFill>
                  <a:srgbClr val="002060"/>
                </a:solidFill>
              </a:rPr>
              <a:t>March 30-31, 2016</a:t>
            </a:r>
            <a:endParaRPr lang="en-US" sz="3000" dirty="0">
              <a:solidFill>
                <a:srgbClr val="00206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71" y="5770210"/>
            <a:ext cx="2238375" cy="990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897" y="5904322"/>
            <a:ext cx="2681033" cy="72237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81" b="30030"/>
          <a:stretch/>
        </p:blipFill>
        <p:spPr>
          <a:xfrm>
            <a:off x="3356687" y="5842820"/>
            <a:ext cx="5270269" cy="845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91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62433" y="2103919"/>
            <a:ext cx="4936667" cy="4258781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2600" dirty="0">
                <a:solidFill>
                  <a:schemeClr val="tx1"/>
                </a:solidFill>
              </a:rPr>
              <a:t>GIS overlays w/ transportation layers to identify potentially at-risk facilities </a:t>
            </a:r>
            <a:endParaRPr lang="en-US" sz="2600" b="1" dirty="0" smtClean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2600" b="1" dirty="0" smtClean="0">
                <a:solidFill>
                  <a:schemeClr val="tx1"/>
                </a:solidFill>
              </a:rPr>
              <a:t>Transportation facilities: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dirty="0" smtClean="0">
                <a:solidFill>
                  <a:schemeClr val="tx1"/>
                </a:solidFill>
              </a:rPr>
              <a:t>roadways</a:t>
            </a:r>
            <a:r>
              <a:rPr lang="en-US" dirty="0">
                <a:solidFill>
                  <a:schemeClr val="tx1"/>
                </a:solidFill>
              </a:rPr>
              <a:t>, rails, rail freight connectors, </a:t>
            </a:r>
            <a:r>
              <a:rPr lang="en-US" dirty="0" smtClean="0">
                <a:solidFill>
                  <a:schemeClr val="tx1"/>
                </a:solidFill>
              </a:rPr>
              <a:t>airports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sea ports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6268" y="401548"/>
            <a:ext cx="10668000" cy="1252728"/>
          </a:xfrm>
        </p:spPr>
        <p:txBody>
          <a:bodyPr>
            <a:noAutofit/>
          </a:bodyPr>
          <a:lstStyle/>
          <a:p>
            <a:r>
              <a:rPr lang="en-US" dirty="0" smtClean="0"/>
              <a:t>Potentially Affected </a:t>
            </a:r>
            <a:br>
              <a:rPr lang="en-US" dirty="0" smtClean="0"/>
            </a:br>
            <a:r>
              <a:rPr lang="en-US" dirty="0" smtClean="0"/>
              <a:t>Transportation Infrastructure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8" t="4562" r="6943" b="7270"/>
          <a:stretch/>
        </p:blipFill>
        <p:spPr>
          <a:xfrm>
            <a:off x="6188895" y="1796979"/>
            <a:ext cx="5322014" cy="492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94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4028" y="146580"/>
            <a:ext cx="11416735" cy="1325563"/>
          </a:xfrm>
        </p:spPr>
        <p:txBody>
          <a:bodyPr>
            <a:noAutofit/>
          </a:bodyPr>
          <a:lstStyle/>
          <a:p>
            <a:r>
              <a:rPr lang="en-US" sz="5200" dirty="0" smtClean="0"/>
              <a:t>Sea Level Scenario Sketch Planning Tool</a:t>
            </a:r>
            <a:endParaRPr lang="en-US" sz="5200" dirty="0"/>
          </a:p>
        </p:txBody>
      </p:sp>
      <p:grpSp>
        <p:nvGrpSpPr>
          <p:cNvPr id="2" name="Group 1"/>
          <p:cNvGrpSpPr/>
          <p:nvPr/>
        </p:nvGrpSpPr>
        <p:grpSpPr>
          <a:xfrm>
            <a:off x="0" y="1717852"/>
            <a:ext cx="4223896" cy="5909549"/>
            <a:chOff x="3864517" y="1725803"/>
            <a:chExt cx="4223896" cy="5909549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5130" y="1725803"/>
              <a:ext cx="1238250" cy="1238250"/>
            </a:xfrm>
            <a:prstGeom prst="rect">
              <a:avLst/>
            </a:prstGeom>
          </p:spPr>
        </p:pic>
        <p:sp>
          <p:nvSpPr>
            <p:cNvPr id="7" name="Content Placeholder 1"/>
            <p:cNvSpPr txBox="1">
              <a:spLocks/>
            </p:cNvSpPr>
            <p:nvPr/>
          </p:nvSpPr>
          <p:spPr>
            <a:xfrm>
              <a:off x="3864517" y="3215752"/>
              <a:ext cx="4223896" cy="441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gradFill>
                    <a:gsLst>
                      <a:gs pos="34000">
                        <a:schemeClr val="tx1">
                          <a:lumMod val="93000"/>
                        </a:schemeClr>
                      </a:gs>
                      <a:gs pos="0">
                        <a:schemeClr val="bg1">
                          <a:lumMod val="25000"/>
                          <a:lumOff val="75000"/>
                        </a:schemeClr>
                      </a:gs>
                      <a:gs pos="100000">
                        <a:schemeClr val="tx2">
                          <a:lumMod val="0"/>
                          <a:lumOff val="100000"/>
                        </a:schemeClr>
                      </a:gs>
                    </a:gsLst>
                    <a:lin ang="4800000" scaled="0"/>
                  </a:gra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gradFill>
                    <a:gsLst>
                      <a:gs pos="34000">
                        <a:schemeClr val="tx1">
                          <a:lumMod val="93000"/>
                        </a:schemeClr>
                      </a:gs>
                      <a:gs pos="0">
                        <a:schemeClr val="bg1">
                          <a:lumMod val="25000"/>
                          <a:lumOff val="75000"/>
                        </a:schemeClr>
                      </a:gs>
                      <a:gs pos="100000">
                        <a:schemeClr val="tx2">
                          <a:lumMod val="0"/>
                          <a:lumOff val="100000"/>
                        </a:schemeClr>
                      </a:gs>
                    </a:gsLst>
                    <a:lin ang="4800000" scaled="0"/>
                  </a:gra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gradFill>
                    <a:gsLst>
                      <a:gs pos="34000">
                        <a:schemeClr val="tx1">
                          <a:lumMod val="93000"/>
                        </a:schemeClr>
                      </a:gs>
                      <a:gs pos="0">
                        <a:schemeClr val="bg1">
                          <a:lumMod val="25000"/>
                          <a:lumOff val="75000"/>
                        </a:schemeClr>
                      </a:gs>
                      <a:gs pos="100000">
                        <a:schemeClr val="tx2">
                          <a:lumMod val="0"/>
                          <a:lumOff val="100000"/>
                        </a:schemeClr>
                      </a:gs>
                    </a:gsLst>
                    <a:lin ang="4800000" scaled="0"/>
                  </a:gra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gradFill>
                    <a:gsLst>
                      <a:gs pos="34000">
                        <a:schemeClr val="tx1">
                          <a:lumMod val="93000"/>
                        </a:schemeClr>
                      </a:gs>
                      <a:gs pos="0">
                        <a:schemeClr val="bg1">
                          <a:lumMod val="25000"/>
                          <a:lumOff val="75000"/>
                        </a:schemeClr>
                      </a:gs>
                      <a:gs pos="100000">
                        <a:schemeClr val="tx2">
                          <a:lumMod val="0"/>
                          <a:lumOff val="100000"/>
                        </a:schemeClr>
                      </a:gs>
                    </a:gsLst>
                    <a:lin ang="4800000" scaled="0"/>
                  </a:gra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gradFill>
                    <a:gsLst>
                      <a:gs pos="34000">
                        <a:schemeClr val="tx1">
                          <a:lumMod val="93000"/>
                        </a:schemeClr>
                      </a:gs>
                      <a:gs pos="0">
                        <a:schemeClr val="bg1">
                          <a:lumMod val="25000"/>
                          <a:lumOff val="75000"/>
                        </a:schemeClr>
                      </a:gs>
                      <a:gs pos="100000">
                        <a:schemeClr val="tx2">
                          <a:lumMod val="0"/>
                          <a:lumOff val="100000"/>
                        </a:schemeClr>
                      </a:gs>
                    </a:gsLst>
                    <a:lin ang="4800000" scaled="0"/>
                  </a:gra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spcAft>
                  <a:spcPts val="1200"/>
                </a:spcAft>
                <a:buNone/>
              </a:pPr>
              <a:r>
                <a:rPr lang="en-US" sz="3200" b="1" dirty="0" smtClean="0">
                  <a:solidFill>
                    <a:schemeClr val="tx1"/>
                  </a:solidFill>
                </a:rPr>
                <a:t>Map Viewer</a:t>
              </a:r>
            </a:p>
            <a:p>
              <a:pPr marL="688975" lvl="1" indent="-227013">
                <a:spcBef>
                  <a:spcPts val="0"/>
                </a:spcBef>
                <a:spcAft>
                  <a:spcPts val="1200"/>
                </a:spcAft>
              </a:pPr>
              <a:r>
                <a:rPr lang="en-US" sz="2800" dirty="0" smtClean="0">
                  <a:solidFill>
                    <a:schemeClr val="tx1"/>
                  </a:solidFill>
                </a:rPr>
                <a:t>Visualize areas of inundation and affected infrastructure</a:t>
              </a:r>
            </a:p>
            <a:p>
              <a:pPr marL="688975" lvl="1" indent="-227013">
                <a:spcBef>
                  <a:spcPts val="0"/>
                </a:spcBef>
                <a:spcAft>
                  <a:spcPts val="600"/>
                </a:spcAft>
              </a:pPr>
              <a:r>
                <a:rPr lang="en-US" sz="2800" i="1" dirty="0" smtClean="0">
                  <a:solidFill>
                    <a:schemeClr val="tx1"/>
                  </a:solidFill>
                </a:rPr>
                <a:t>Low technical expertise needed, no GIS software needed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088026" y="1725803"/>
            <a:ext cx="3852810" cy="4674938"/>
            <a:chOff x="3993430" y="1725803"/>
            <a:chExt cx="3852810" cy="467493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9053" y="1725803"/>
              <a:ext cx="1238250" cy="1238250"/>
            </a:xfrm>
            <a:prstGeom prst="rect">
              <a:avLst/>
            </a:prstGeom>
          </p:spPr>
        </p:pic>
        <p:sp>
          <p:nvSpPr>
            <p:cNvPr id="8" name="Content Placeholder 1"/>
            <p:cNvSpPr txBox="1">
              <a:spLocks/>
            </p:cNvSpPr>
            <p:nvPr/>
          </p:nvSpPr>
          <p:spPr>
            <a:xfrm>
              <a:off x="3993430" y="3215752"/>
              <a:ext cx="3852810" cy="318498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gradFill>
                    <a:gsLst>
                      <a:gs pos="34000">
                        <a:schemeClr val="tx1">
                          <a:lumMod val="93000"/>
                        </a:schemeClr>
                      </a:gs>
                      <a:gs pos="0">
                        <a:schemeClr val="bg1">
                          <a:lumMod val="25000"/>
                          <a:lumOff val="75000"/>
                        </a:schemeClr>
                      </a:gs>
                      <a:gs pos="100000">
                        <a:schemeClr val="tx2">
                          <a:lumMod val="0"/>
                          <a:lumOff val="100000"/>
                        </a:schemeClr>
                      </a:gs>
                    </a:gsLst>
                    <a:lin ang="4800000" scaled="0"/>
                  </a:gra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gradFill>
                    <a:gsLst>
                      <a:gs pos="34000">
                        <a:schemeClr val="tx1">
                          <a:lumMod val="93000"/>
                        </a:schemeClr>
                      </a:gs>
                      <a:gs pos="0">
                        <a:schemeClr val="bg1">
                          <a:lumMod val="25000"/>
                          <a:lumOff val="75000"/>
                        </a:schemeClr>
                      </a:gs>
                      <a:gs pos="100000">
                        <a:schemeClr val="tx2">
                          <a:lumMod val="0"/>
                          <a:lumOff val="100000"/>
                        </a:schemeClr>
                      </a:gs>
                    </a:gsLst>
                    <a:lin ang="4800000" scaled="0"/>
                  </a:gra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gradFill>
                    <a:gsLst>
                      <a:gs pos="34000">
                        <a:schemeClr val="tx1">
                          <a:lumMod val="93000"/>
                        </a:schemeClr>
                      </a:gs>
                      <a:gs pos="0">
                        <a:schemeClr val="bg1">
                          <a:lumMod val="25000"/>
                          <a:lumOff val="75000"/>
                        </a:schemeClr>
                      </a:gs>
                      <a:gs pos="100000">
                        <a:schemeClr val="tx2">
                          <a:lumMod val="0"/>
                          <a:lumOff val="100000"/>
                        </a:schemeClr>
                      </a:gs>
                    </a:gsLst>
                    <a:lin ang="4800000" scaled="0"/>
                  </a:gra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gradFill>
                    <a:gsLst>
                      <a:gs pos="34000">
                        <a:schemeClr val="tx1">
                          <a:lumMod val="93000"/>
                        </a:schemeClr>
                      </a:gs>
                      <a:gs pos="0">
                        <a:schemeClr val="bg1">
                          <a:lumMod val="25000"/>
                          <a:lumOff val="75000"/>
                        </a:schemeClr>
                      </a:gs>
                      <a:gs pos="100000">
                        <a:schemeClr val="tx2">
                          <a:lumMod val="0"/>
                          <a:lumOff val="100000"/>
                        </a:schemeClr>
                      </a:gs>
                    </a:gsLst>
                    <a:lin ang="4800000" scaled="0"/>
                  </a:gra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gradFill>
                    <a:gsLst>
                      <a:gs pos="34000">
                        <a:schemeClr val="tx1">
                          <a:lumMod val="93000"/>
                        </a:schemeClr>
                      </a:gs>
                      <a:gs pos="0">
                        <a:schemeClr val="bg1">
                          <a:lumMod val="25000"/>
                          <a:lumOff val="75000"/>
                        </a:schemeClr>
                      </a:gs>
                      <a:gs pos="100000">
                        <a:schemeClr val="tx2">
                          <a:lumMod val="0"/>
                          <a:lumOff val="100000"/>
                        </a:schemeClr>
                      </a:gs>
                    </a:gsLst>
                    <a:lin ang="4800000" scaled="0"/>
                  </a:gra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spcAft>
                  <a:spcPts val="1200"/>
                </a:spcAft>
                <a:buNone/>
              </a:pPr>
              <a:r>
                <a:rPr lang="en-US" sz="3200" b="1" dirty="0" smtClean="0">
                  <a:solidFill>
                    <a:schemeClr val="tx1"/>
                  </a:solidFill>
                </a:rPr>
                <a:t>GIS Data Layers</a:t>
              </a:r>
            </a:p>
            <a:p>
              <a:pPr marL="688975" lvl="1" indent="-227013">
                <a:spcBef>
                  <a:spcPts val="0"/>
                </a:spcBef>
                <a:spcAft>
                  <a:spcPts val="1200"/>
                </a:spcAft>
              </a:pPr>
              <a:r>
                <a:rPr lang="en-US" sz="2800" dirty="0" smtClean="0">
                  <a:solidFill>
                    <a:schemeClr val="tx1"/>
                  </a:solidFill>
                </a:rPr>
                <a:t>SLR Inundation Surfaces &amp; Affected Infrastructure layers</a:t>
              </a:r>
            </a:p>
            <a:p>
              <a:pPr marL="688975" lvl="1" indent="-227013">
                <a:spcBef>
                  <a:spcPts val="0"/>
                </a:spcBef>
              </a:pPr>
              <a:r>
                <a:rPr lang="en-US" sz="2800" i="1" dirty="0" smtClean="0">
                  <a:solidFill>
                    <a:schemeClr val="tx1"/>
                  </a:solidFill>
                </a:rPr>
                <a:t>GIS Software and intermediate GIS expertise needed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846240" y="1725803"/>
            <a:ext cx="4178120" cy="5714441"/>
            <a:chOff x="7846240" y="1725803"/>
            <a:chExt cx="4178120" cy="571444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36132" y="1725803"/>
              <a:ext cx="1238250" cy="1238250"/>
            </a:xfrm>
            <a:prstGeom prst="rect">
              <a:avLst/>
            </a:prstGeom>
          </p:spPr>
        </p:pic>
        <p:sp>
          <p:nvSpPr>
            <p:cNvPr id="9" name="Content Placeholder 1"/>
            <p:cNvSpPr txBox="1">
              <a:spLocks/>
            </p:cNvSpPr>
            <p:nvPr/>
          </p:nvSpPr>
          <p:spPr>
            <a:xfrm>
              <a:off x="7846240" y="3215752"/>
              <a:ext cx="4178120" cy="422449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gradFill>
                    <a:gsLst>
                      <a:gs pos="34000">
                        <a:schemeClr val="tx1">
                          <a:lumMod val="93000"/>
                        </a:schemeClr>
                      </a:gs>
                      <a:gs pos="0">
                        <a:schemeClr val="bg1">
                          <a:lumMod val="25000"/>
                          <a:lumOff val="75000"/>
                        </a:schemeClr>
                      </a:gs>
                      <a:gs pos="100000">
                        <a:schemeClr val="tx2">
                          <a:lumMod val="0"/>
                          <a:lumOff val="100000"/>
                        </a:schemeClr>
                      </a:gs>
                    </a:gsLst>
                    <a:lin ang="4800000" scaled="0"/>
                  </a:gra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gradFill>
                    <a:gsLst>
                      <a:gs pos="34000">
                        <a:schemeClr val="tx1">
                          <a:lumMod val="93000"/>
                        </a:schemeClr>
                      </a:gs>
                      <a:gs pos="0">
                        <a:schemeClr val="bg1">
                          <a:lumMod val="25000"/>
                          <a:lumOff val="75000"/>
                        </a:schemeClr>
                      </a:gs>
                      <a:gs pos="100000">
                        <a:schemeClr val="tx2">
                          <a:lumMod val="0"/>
                          <a:lumOff val="100000"/>
                        </a:schemeClr>
                      </a:gs>
                    </a:gsLst>
                    <a:lin ang="4800000" scaled="0"/>
                  </a:gra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gradFill>
                    <a:gsLst>
                      <a:gs pos="34000">
                        <a:schemeClr val="tx1">
                          <a:lumMod val="93000"/>
                        </a:schemeClr>
                      </a:gs>
                      <a:gs pos="0">
                        <a:schemeClr val="bg1">
                          <a:lumMod val="25000"/>
                          <a:lumOff val="75000"/>
                        </a:schemeClr>
                      </a:gs>
                      <a:gs pos="100000">
                        <a:schemeClr val="tx2">
                          <a:lumMod val="0"/>
                          <a:lumOff val="100000"/>
                        </a:schemeClr>
                      </a:gs>
                    </a:gsLst>
                    <a:lin ang="4800000" scaled="0"/>
                  </a:gra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gradFill>
                    <a:gsLst>
                      <a:gs pos="34000">
                        <a:schemeClr val="tx1">
                          <a:lumMod val="93000"/>
                        </a:schemeClr>
                      </a:gs>
                      <a:gs pos="0">
                        <a:schemeClr val="bg1">
                          <a:lumMod val="25000"/>
                          <a:lumOff val="75000"/>
                        </a:schemeClr>
                      </a:gs>
                      <a:gs pos="100000">
                        <a:schemeClr val="tx2">
                          <a:lumMod val="0"/>
                          <a:lumOff val="100000"/>
                        </a:schemeClr>
                      </a:gs>
                    </a:gsLst>
                    <a:lin ang="4800000" scaled="0"/>
                  </a:gra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gradFill>
                    <a:gsLst>
                      <a:gs pos="34000">
                        <a:schemeClr val="tx1">
                          <a:lumMod val="93000"/>
                        </a:schemeClr>
                      </a:gs>
                      <a:gs pos="0">
                        <a:schemeClr val="bg1">
                          <a:lumMod val="25000"/>
                          <a:lumOff val="75000"/>
                        </a:schemeClr>
                      </a:gs>
                      <a:gs pos="100000">
                        <a:schemeClr val="tx2">
                          <a:lumMod val="0"/>
                          <a:lumOff val="100000"/>
                        </a:schemeClr>
                      </a:gs>
                    </a:gsLst>
                    <a:lin ang="4800000" scaled="0"/>
                  </a:gra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None/>
              </a:pPr>
              <a:r>
                <a:rPr lang="en-US" sz="3200" b="1" dirty="0" smtClean="0">
                  <a:solidFill>
                    <a:schemeClr val="tx1"/>
                  </a:solidFill>
                </a:rPr>
                <a:t>SLR Inundation </a:t>
              </a:r>
            </a:p>
            <a:p>
              <a:pPr marL="0" indent="0" algn="ctr">
                <a:spcBef>
                  <a:spcPts val="0"/>
                </a:spcBef>
                <a:spcAft>
                  <a:spcPts val="1200"/>
                </a:spcAft>
                <a:buNone/>
              </a:pPr>
              <a:r>
                <a:rPr lang="en-US" sz="3200" b="1" dirty="0" smtClean="0">
                  <a:solidFill>
                    <a:schemeClr val="tx1"/>
                  </a:solidFill>
                </a:rPr>
                <a:t>Surface Calculator</a:t>
              </a:r>
            </a:p>
            <a:p>
              <a:pPr marL="688975" lvl="1" indent="-288925">
                <a:spcBef>
                  <a:spcPts val="0"/>
                </a:spcBef>
                <a:spcAft>
                  <a:spcPts val="1200"/>
                </a:spcAft>
              </a:pPr>
              <a:r>
                <a:rPr lang="en-US" sz="2800" dirty="0" smtClean="0">
                  <a:solidFill>
                    <a:schemeClr val="tx1"/>
                  </a:solidFill>
                </a:rPr>
                <a:t>Create custom inundation layers</a:t>
              </a:r>
            </a:p>
            <a:p>
              <a:pPr marL="688975" lvl="1" indent="-288925">
                <a:spcBef>
                  <a:spcPts val="0"/>
                </a:spcBef>
              </a:pPr>
              <a:r>
                <a:rPr lang="en-US" sz="2800" i="1" dirty="0" smtClean="0">
                  <a:solidFill>
                    <a:schemeClr val="tx1"/>
                  </a:solidFill>
                </a:rPr>
                <a:t>Intermediate/ Advanced technical/ GIS expertise needed</a:t>
              </a:r>
              <a:endParaRPr lang="en-US" sz="2800" i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203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879725"/>
            <a:ext cx="12192000" cy="1325563"/>
          </a:xfrm>
        </p:spPr>
        <p:txBody>
          <a:bodyPr/>
          <a:lstStyle/>
          <a:p>
            <a:pPr algn="ctr"/>
            <a:r>
              <a:rPr lang="en-US" dirty="0" smtClean="0">
                <a:latin typeface="+mn-lt"/>
              </a:rPr>
              <a:t>2.Tool Demo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058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162757" y="1872842"/>
            <a:ext cx="9708444" cy="4466997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sz="3200" dirty="0" smtClean="0">
                <a:solidFill>
                  <a:schemeClr val="tx1"/>
                </a:solidFill>
              </a:rPr>
              <a:t>Map Viewer</a:t>
            </a:r>
          </a:p>
          <a:p>
            <a:pPr>
              <a:spcBef>
                <a:spcPts val="1800"/>
              </a:spcBef>
            </a:pPr>
            <a:r>
              <a:rPr lang="en-US" sz="3200" dirty="0" smtClean="0">
                <a:solidFill>
                  <a:schemeClr val="tx1"/>
                </a:solidFill>
              </a:rPr>
              <a:t>Data Download</a:t>
            </a:r>
          </a:p>
          <a:p>
            <a:pPr>
              <a:spcBef>
                <a:spcPts val="1800"/>
              </a:spcBef>
            </a:pPr>
            <a:r>
              <a:rPr lang="en-US" sz="3200" dirty="0" smtClean="0">
                <a:solidFill>
                  <a:schemeClr val="tx1"/>
                </a:solidFill>
              </a:rPr>
              <a:t>Calculator</a:t>
            </a:r>
            <a:endParaRPr lang="en-US" sz="3200" dirty="0">
              <a:solidFill>
                <a:schemeClr val="tx1"/>
              </a:solidFill>
            </a:endParaRPr>
          </a:p>
          <a:p>
            <a:pPr>
              <a:spcBef>
                <a:spcPts val="1800"/>
              </a:spcBef>
            </a:pPr>
            <a:endParaRPr lang="en-US" sz="3200" dirty="0" smtClean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3105" y="365125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Tool Demo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171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879725"/>
            <a:ext cx="12192000" cy="1325563"/>
          </a:xfrm>
        </p:spPr>
        <p:txBody>
          <a:bodyPr/>
          <a:lstStyle/>
          <a:p>
            <a:pPr algn="ctr"/>
            <a:r>
              <a:rPr lang="en-US" dirty="0" smtClean="0">
                <a:latin typeface="+mn-lt"/>
              </a:rPr>
              <a:t>3. Case Studies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009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4500" y="984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Phase 2 Work: Testing the Tools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9" t="19494" r="10836" b="20951"/>
          <a:stretch/>
        </p:blipFill>
        <p:spPr>
          <a:xfrm>
            <a:off x="6473694" y="1409700"/>
            <a:ext cx="5286507" cy="5359400"/>
          </a:xfrm>
          <a:prstGeom prst="rect">
            <a:avLst/>
          </a:prstGeom>
        </p:spPr>
      </p:pic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200" y="1414436"/>
            <a:ext cx="5727699" cy="5283208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sz="3000" dirty="0" smtClean="0"/>
              <a:t>Hillsborough Metropolitan  Planning Organization </a:t>
            </a:r>
            <a:r>
              <a:rPr lang="en-US" sz="3000" dirty="0"/>
              <a:t>Federal Highway </a:t>
            </a:r>
            <a:r>
              <a:rPr lang="en-US" sz="3000" dirty="0" smtClean="0"/>
              <a:t>Administration (FHWA) Climate Change Resilience Pilot </a:t>
            </a:r>
          </a:p>
          <a:p>
            <a:pPr marL="457200" indent="-4572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sz="3000" dirty="0" smtClean="0"/>
              <a:t>Southeast Florida FHWA Climate Change Resilience Pilot </a:t>
            </a:r>
            <a:endParaRPr lang="en-US" sz="3000" dirty="0"/>
          </a:p>
          <a:p>
            <a:pPr marL="457200" indent="-4572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sz="3000" dirty="0" smtClean="0"/>
              <a:t>City </a:t>
            </a:r>
            <a:r>
              <a:rPr lang="en-US" sz="3000" dirty="0"/>
              <a:t>of Satellite </a:t>
            </a:r>
            <a:r>
              <a:rPr lang="en-US" sz="3000" dirty="0" smtClean="0"/>
              <a:t>Beach Vulnerability Assessment</a:t>
            </a:r>
          </a:p>
          <a:p>
            <a:pPr marL="457200" indent="-4572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sz="3000" dirty="0" smtClean="0"/>
              <a:t>Monroe County Vulnerability Assessment</a:t>
            </a:r>
          </a:p>
          <a:p>
            <a:pPr marL="457200" indent="-4572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sz="3000" dirty="0" smtClean="0"/>
              <a:t>Sarasota </a:t>
            </a:r>
            <a:r>
              <a:rPr lang="en-US" sz="3000" dirty="0"/>
              <a:t>County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3000" dirty="0" smtClean="0"/>
          </a:p>
        </p:txBody>
      </p:sp>
    </p:spTree>
    <p:extLst>
      <p:ext uri="{BB962C8B-B14F-4D97-AF65-F5344CB8AC3E}">
        <p14:creationId xmlns:p14="http://schemas.microsoft.com/office/powerpoint/2010/main" val="87701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4500" y="984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Case Studies: Testing the Tools</a:t>
            </a:r>
            <a:endParaRPr lang="en-US" dirty="0"/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508001" y="1562100"/>
            <a:ext cx="4876799" cy="543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i="1" dirty="0" smtClean="0"/>
              <a:t>Hillsborough Metropolitan Planning Organization FHWA Climate Change Resilience Pilot </a:t>
            </a:r>
          </a:p>
          <a:p>
            <a:pPr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en-US" dirty="0" smtClean="0"/>
              <a:t>Used Sketch Tool map viewer, GIS data, geo-processing scripts to facilitate overlays of critical infrastructure analysis of storm surge and flooding.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3" t="28533" r="4373" b="28890"/>
          <a:stretch/>
        </p:blipFill>
        <p:spPr>
          <a:xfrm>
            <a:off x="5308600" y="1628856"/>
            <a:ext cx="6654800" cy="4987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14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4500" y="984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Case Studies: Testing the Tools</a:t>
            </a:r>
            <a:endParaRPr lang="en-US" dirty="0"/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508001" y="1409700"/>
            <a:ext cx="5333999" cy="543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i="1" dirty="0" smtClean="0"/>
              <a:t>Southeast Florida FHWA Climate Change Resilience Pilot </a:t>
            </a:r>
            <a:endParaRPr lang="en-US" sz="3200" dirty="0" smtClean="0"/>
          </a:p>
          <a:p>
            <a:pPr marL="457200" indent="-4572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en-US" dirty="0" smtClean="0"/>
              <a:t>4 County Study Area: Broward, Palm Beach, Miami-Dade, Monroe. Led by Broward MPO.</a:t>
            </a:r>
          </a:p>
          <a:p>
            <a:pPr marL="457200" indent="-4572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en-US" dirty="0" smtClean="0"/>
              <a:t>Used Sketch Tool SLR scenarios, GIS data, created custom bridge elevation data, reviewed and researched storm surge modeling.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3" t="8196" r="11834" b="8678"/>
          <a:stretch/>
        </p:blipFill>
        <p:spPr>
          <a:xfrm>
            <a:off x="6235700" y="1219200"/>
            <a:ext cx="5499100" cy="5590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8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4500" y="984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Case Studies</a:t>
            </a:r>
            <a:endParaRPr lang="en-US" dirty="0"/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533400" y="1320800"/>
            <a:ext cx="6556477" cy="557530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3000" i="1" dirty="0" smtClean="0"/>
              <a:t>City of Satellite Beach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 smtClean="0"/>
              <a:t>First Florida city to adopt Adaptation Action Area</a:t>
            </a:r>
            <a:r>
              <a:rPr lang="en-US" i="1" dirty="0" smtClean="0"/>
              <a:t> </a:t>
            </a:r>
            <a:r>
              <a:rPr lang="en-US" dirty="0" smtClean="0"/>
              <a:t>for Comp Plan, 2013. ECFRPC used Sketch Tool GIS data &amp; Calculator. 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3000" i="1" dirty="0" smtClean="0"/>
              <a:t>Monroe County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 smtClean="0"/>
              <a:t>Evaluated county transportation facilities potentially inundated under various SLR scenarios, Dr. Jason Evans, Stetson Univ.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3000" i="1" dirty="0" smtClean="0"/>
              <a:t>Sarasota County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 smtClean="0"/>
              <a:t>County staff used ArcMap SLR Calculator to generate scenarios &amp; analyze critical facilities.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636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19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879725"/>
            <a:ext cx="12192000" cy="1325563"/>
          </a:xfrm>
        </p:spPr>
        <p:txBody>
          <a:bodyPr/>
          <a:lstStyle/>
          <a:p>
            <a:pPr algn="ctr"/>
            <a:r>
              <a:rPr lang="en-US" dirty="0" smtClean="0">
                <a:latin typeface="+mn-lt"/>
              </a:rPr>
              <a:t>4. Next Steps….Changes are Coming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5434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88615" y="1845050"/>
            <a:ext cx="9708444" cy="4466997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1800"/>
              </a:spcBef>
              <a:buFont typeface="+mj-lt"/>
              <a:buAutoNum type="arabicPeriod"/>
            </a:pPr>
            <a:r>
              <a:rPr lang="en-US" sz="3200" dirty="0" smtClean="0">
                <a:solidFill>
                  <a:schemeClr val="tx1"/>
                </a:solidFill>
              </a:rPr>
              <a:t>Background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&amp; Methods</a:t>
            </a:r>
          </a:p>
          <a:p>
            <a:pPr marL="514350" indent="-514350">
              <a:spcBef>
                <a:spcPts val="1800"/>
              </a:spcBef>
              <a:buFont typeface="+mj-lt"/>
              <a:buAutoNum type="arabicPeriod"/>
            </a:pPr>
            <a:r>
              <a:rPr lang="en-US" sz="3200" dirty="0" smtClean="0">
                <a:solidFill>
                  <a:schemeClr val="tx1"/>
                </a:solidFill>
              </a:rPr>
              <a:t>Tool Demo</a:t>
            </a:r>
          </a:p>
          <a:p>
            <a:pPr marL="514350" indent="-514350">
              <a:spcBef>
                <a:spcPts val="1800"/>
              </a:spcBef>
              <a:buFont typeface="+mj-lt"/>
              <a:buAutoNum type="arabicPeriod"/>
            </a:pPr>
            <a:r>
              <a:rPr lang="en-US" sz="3200" dirty="0">
                <a:solidFill>
                  <a:schemeClr val="tx1"/>
                </a:solidFill>
              </a:rPr>
              <a:t>Case Studies 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</a:p>
          <a:p>
            <a:pPr marL="514350" indent="-514350">
              <a:spcBef>
                <a:spcPts val="1800"/>
              </a:spcBef>
              <a:buFont typeface="+mj-lt"/>
              <a:buAutoNum type="arabicPeriod"/>
            </a:pPr>
            <a:r>
              <a:rPr lang="en-US" sz="3200" dirty="0" smtClean="0">
                <a:solidFill>
                  <a:schemeClr val="tx1"/>
                </a:solidFill>
              </a:rPr>
              <a:t>Next Steps</a:t>
            </a:r>
          </a:p>
          <a:p>
            <a:pPr marL="514350" indent="-514350">
              <a:spcBef>
                <a:spcPts val="1800"/>
              </a:spcBef>
              <a:buFont typeface="+mj-lt"/>
              <a:buAutoNum type="arabicPeriod"/>
            </a:pPr>
            <a:r>
              <a:rPr lang="en-US" sz="3200" dirty="0" smtClean="0">
                <a:solidFill>
                  <a:schemeClr val="tx1"/>
                </a:solidFill>
              </a:rPr>
              <a:t>Assessment for Tomorrow’s Breakout Groups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3105" y="365125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Roadmap for Tools Cafe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477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696" y="1363980"/>
            <a:ext cx="10952665" cy="5253339"/>
          </a:xfrm>
        </p:spPr>
        <p:txBody>
          <a:bodyPr>
            <a:no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sz="3200" i="1" dirty="0" smtClean="0">
                <a:solidFill>
                  <a:schemeClr val="tx1"/>
                </a:solidFill>
              </a:rPr>
              <a:t>Tools in Development (now – October 2016):</a:t>
            </a:r>
            <a:r>
              <a:rPr lang="en-US" sz="3000" dirty="0" smtClean="0">
                <a:solidFill>
                  <a:schemeClr val="tx1"/>
                </a:solidFill>
              </a:rPr>
              <a:t> </a:t>
            </a:r>
          </a:p>
          <a:p>
            <a:pPr marL="914400" indent="-457200">
              <a:spcBef>
                <a:spcPts val="600"/>
              </a:spcBef>
            </a:pPr>
            <a:r>
              <a:rPr lang="en-US" sz="3000" dirty="0" smtClean="0">
                <a:solidFill>
                  <a:schemeClr val="tx1"/>
                </a:solidFill>
              </a:rPr>
              <a:t>Web Map Viewer </a:t>
            </a:r>
          </a:p>
          <a:p>
            <a:pPr marL="1371600" lvl="1" indent="-457200">
              <a:spcBef>
                <a:spcPts val="600"/>
              </a:spcBef>
            </a:pPr>
            <a:r>
              <a:rPr lang="en-US" sz="2600" dirty="0">
                <a:solidFill>
                  <a:schemeClr val="tx1"/>
                </a:solidFill>
              </a:rPr>
              <a:t>M</a:t>
            </a:r>
            <a:r>
              <a:rPr lang="en-US" sz="2600" dirty="0" smtClean="0">
                <a:solidFill>
                  <a:schemeClr val="tx1"/>
                </a:solidFill>
              </a:rPr>
              <a:t>ajor update/ modernization. </a:t>
            </a:r>
          </a:p>
          <a:p>
            <a:pPr marL="1371600" lvl="1" indent="-457200">
              <a:spcBef>
                <a:spcPts val="600"/>
              </a:spcBef>
            </a:pPr>
            <a:r>
              <a:rPr lang="en-US" sz="2600" dirty="0" smtClean="0">
                <a:solidFill>
                  <a:schemeClr val="tx1"/>
                </a:solidFill>
              </a:rPr>
              <a:t>Building on new platform (ArcGIS API for </a:t>
            </a:r>
            <a:r>
              <a:rPr lang="en-US" sz="2600" dirty="0" err="1" smtClean="0">
                <a:solidFill>
                  <a:schemeClr val="tx1"/>
                </a:solidFill>
              </a:rPr>
              <a:t>Javascript</a:t>
            </a:r>
            <a:r>
              <a:rPr lang="en-US" sz="2600" dirty="0" smtClean="0">
                <a:solidFill>
                  <a:schemeClr val="tx1"/>
                </a:solidFill>
              </a:rPr>
              <a:t>)</a:t>
            </a:r>
          </a:p>
          <a:p>
            <a:pPr marL="1371600" lvl="1" indent="-457200">
              <a:spcBef>
                <a:spcPts val="600"/>
              </a:spcBef>
            </a:pPr>
            <a:r>
              <a:rPr lang="en-US" sz="2600" dirty="0" smtClean="0">
                <a:solidFill>
                  <a:schemeClr val="tx1"/>
                </a:solidFill>
              </a:rPr>
              <a:t>Ability to view more decades of SLR scenarios.</a:t>
            </a:r>
          </a:p>
          <a:p>
            <a:pPr marL="914400" indent="-457200">
              <a:spcBef>
                <a:spcPts val="600"/>
              </a:spcBef>
            </a:pPr>
            <a:r>
              <a:rPr lang="en-US" sz="3000" dirty="0" smtClean="0">
                <a:solidFill>
                  <a:schemeClr val="tx1"/>
                </a:solidFill>
              </a:rPr>
              <a:t>SLR Calculator –new version 1.5.3</a:t>
            </a:r>
          </a:p>
          <a:p>
            <a:pPr marL="1371600" lvl="1" indent="-457200">
              <a:spcBef>
                <a:spcPts val="600"/>
              </a:spcBef>
            </a:pPr>
            <a:r>
              <a:rPr lang="en-US" sz="2600" dirty="0" smtClean="0">
                <a:solidFill>
                  <a:schemeClr val="tx1"/>
                </a:solidFill>
              </a:rPr>
              <a:t>Compatible with ArcGIS 10.3.1 and 10.4</a:t>
            </a:r>
          </a:p>
          <a:p>
            <a:pPr marL="1371600" lvl="1" indent="-457200">
              <a:spcBef>
                <a:spcPts val="600"/>
              </a:spcBef>
            </a:pPr>
            <a:r>
              <a:rPr lang="en-US" sz="2600" dirty="0">
                <a:solidFill>
                  <a:schemeClr val="tx1"/>
                </a:solidFill>
              </a:rPr>
              <a:t>I</a:t>
            </a:r>
            <a:r>
              <a:rPr lang="en-US" sz="2600" dirty="0" smtClean="0">
                <a:solidFill>
                  <a:schemeClr val="tx1"/>
                </a:solidFill>
              </a:rPr>
              <a:t>ncreased functionality</a:t>
            </a:r>
          </a:p>
          <a:p>
            <a:pPr marL="1371600" lvl="1" indent="-457200">
              <a:spcBef>
                <a:spcPts val="600"/>
              </a:spcBef>
            </a:pPr>
            <a:r>
              <a:rPr lang="en-US" sz="2600" dirty="0" smtClean="0">
                <a:solidFill>
                  <a:schemeClr val="tx1"/>
                </a:solidFill>
              </a:rPr>
              <a:t>Can demo during breakout session (let us know if you’re interested!)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424" y="52897"/>
            <a:ext cx="11632575" cy="1325563"/>
          </a:xfrm>
        </p:spPr>
        <p:txBody>
          <a:bodyPr/>
          <a:lstStyle/>
          <a:p>
            <a:r>
              <a:rPr lang="en-US" dirty="0" smtClean="0"/>
              <a:t>Updated Tools in Development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87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696" y="1363980"/>
            <a:ext cx="11038740" cy="5253339"/>
          </a:xfrm>
        </p:spPr>
        <p:txBody>
          <a:bodyPr>
            <a:no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sz="3200" i="1" dirty="0" smtClean="0">
                <a:solidFill>
                  <a:schemeClr val="tx1"/>
                </a:solidFill>
              </a:rPr>
              <a:t>Data Enhancements (now – October 2016):</a:t>
            </a:r>
            <a:r>
              <a:rPr lang="en-US" sz="3000" dirty="0" smtClean="0">
                <a:solidFill>
                  <a:schemeClr val="tx1"/>
                </a:solidFill>
              </a:rPr>
              <a:t> </a:t>
            </a:r>
          </a:p>
          <a:p>
            <a:pPr marL="917575" indent="-457200">
              <a:spcBef>
                <a:spcPts val="300"/>
              </a:spcBef>
            </a:pPr>
            <a:r>
              <a:rPr lang="en-US" sz="3000" dirty="0" smtClean="0">
                <a:solidFill>
                  <a:schemeClr val="tx1"/>
                </a:solidFill>
              </a:rPr>
              <a:t>Update affected transportation layers.</a:t>
            </a:r>
          </a:p>
          <a:p>
            <a:pPr marL="917575" indent="-457200">
              <a:spcBef>
                <a:spcPts val="300"/>
              </a:spcBef>
            </a:pPr>
            <a:r>
              <a:rPr lang="en-US" sz="3000" dirty="0" smtClean="0">
                <a:solidFill>
                  <a:schemeClr val="tx1"/>
                </a:solidFill>
              </a:rPr>
              <a:t>MPO Regional Profiles of affected assets.</a:t>
            </a:r>
          </a:p>
          <a:p>
            <a:pPr marL="917575" indent="-457200">
              <a:spcBef>
                <a:spcPts val="300"/>
              </a:spcBef>
            </a:pPr>
            <a:r>
              <a:rPr lang="en-US" sz="3000" dirty="0" smtClean="0">
                <a:solidFill>
                  <a:schemeClr val="tx1"/>
                </a:solidFill>
              </a:rPr>
              <a:t>Add NOAA upper curves.</a:t>
            </a:r>
          </a:p>
          <a:p>
            <a:pPr marL="917575" indent="-457200">
              <a:spcBef>
                <a:spcPts val="300"/>
              </a:spcBef>
            </a:pPr>
            <a:r>
              <a:rPr lang="en-US" sz="3000" dirty="0" smtClean="0">
                <a:solidFill>
                  <a:schemeClr val="tx1"/>
                </a:solidFill>
              </a:rPr>
              <a:t>Bridge </a:t>
            </a:r>
            <a:r>
              <a:rPr lang="en-US" sz="3000" dirty="0">
                <a:solidFill>
                  <a:schemeClr val="tx1"/>
                </a:solidFill>
              </a:rPr>
              <a:t>deck elevation </a:t>
            </a:r>
            <a:r>
              <a:rPr lang="en-US" sz="3000" dirty="0" smtClean="0">
                <a:solidFill>
                  <a:schemeClr val="tx1"/>
                </a:solidFill>
              </a:rPr>
              <a:t>layer.</a:t>
            </a:r>
          </a:p>
          <a:p>
            <a:pPr marL="917575" indent="-457200">
              <a:spcBef>
                <a:spcPts val="300"/>
              </a:spcBef>
            </a:pPr>
            <a:r>
              <a:rPr lang="en-US" sz="3000" dirty="0">
                <a:solidFill>
                  <a:schemeClr val="tx1"/>
                </a:solidFill>
              </a:rPr>
              <a:t>Add storm surge &amp; inland flooding (pilot</a:t>
            </a:r>
            <a:r>
              <a:rPr lang="en-US" sz="3000" dirty="0" smtClean="0">
                <a:solidFill>
                  <a:schemeClr val="tx1"/>
                </a:solidFill>
              </a:rPr>
              <a:t>).</a:t>
            </a:r>
          </a:p>
          <a:p>
            <a:pPr marL="917575" indent="-457200">
              <a:spcBef>
                <a:spcPts val="300"/>
              </a:spcBef>
            </a:pPr>
            <a:r>
              <a:rPr lang="en-US" sz="3000" dirty="0" smtClean="0">
                <a:solidFill>
                  <a:schemeClr val="tx1"/>
                </a:solidFill>
              </a:rPr>
              <a:t>Transportation facility vulnerability index (pilot).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3200" i="1" dirty="0" smtClean="0">
                <a:solidFill>
                  <a:schemeClr val="tx1"/>
                </a:solidFill>
              </a:rPr>
              <a:t>Technical Training for MPOs:</a:t>
            </a:r>
            <a:endParaRPr lang="en-US" sz="3200" i="1" dirty="0">
              <a:solidFill>
                <a:schemeClr val="tx1"/>
              </a:solidFill>
            </a:endParaRPr>
          </a:p>
          <a:p>
            <a:pPr marL="914400" indent="-457200">
              <a:lnSpc>
                <a:spcPct val="100000"/>
              </a:lnSpc>
              <a:spcBef>
                <a:spcPts val="0"/>
              </a:spcBef>
            </a:pPr>
            <a:r>
              <a:rPr lang="en-US" sz="3000" dirty="0" smtClean="0">
                <a:solidFill>
                  <a:schemeClr val="tx1"/>
                </a:solidFill>
              </a:rPr>
              <a:t>When data &amp; tool updates are complete, conduct trainings w/ MPO on how to use the tools (Late Fall 2016/ Spring 2017)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425" y="52897"/>
            <a:ext cx="10515600" cy="1325563"/>
          </a:xfrm>
        </p:spPr>
        <p:txBody>
          <a:bodyPr/>
          <a:lstStyle/>
          <a:p>
            <a:r>
              <a:rPr lang="en-US" dirty="0" smtClean="0"/>
              <a:t>Updated Data in Development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5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879725"/>
            <a:ext cx="12192000" cy="1325563"/>
          </a:xfrm>
        </p:spPr>
        <p:txBody>
          <a:bodyPr/>
          <a:lstStyle/>
          <a:p>
            <a:pPr algn="ctr"/>
            <a:r>
              <a:rPr lang="en-US" dirty="0" smtClean="0">
                <a:latin typeface="+mn-lt"/>
              </a:rPr>
              <a:t>5. Assessment for Breakout Groups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782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100" y="-1181211"/>
            <a:ext cx="12357099" cy="826622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85261" y="-1003848"/>
            <a:ext cx="11451026" cy="7153910"/>
          </a:xfrm>
        </p:spPr>
        <p:txBody>
          <a:bodyPr>
            <a:normAutofit fontScale="9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4000" dirty="0" smtClean="0">
                <a:solidFill>
                  <a:schemeClr val="tx1"/>
                </a:solidFill>
              </a:rPr>
              <a:t>	</a:t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b="1" dirty="0" smtClean="0">
                <a:solidFill>
                  <a:schemeClr val="tx1"/>
                </a:solidFill>
              </a:rPr>
              <a:t/>
            </a:r>
            <a:br>
              <a:rPr lang="en-US" sz="4000" b="1" dirty="0" smtClean="0">
                <a:solidFill>
                  <a:schemeClr val="tx1"/>
                </a:solidFill>
              </a:rPr>
            </a:br>
            <a:r>
              <a:rPr lang="en-US" sz="4900" dirty="0" smtClean="0"/>
              <a:t>Contact:</a:t>
            </a:r>
            <a:br>
              <a:rPr lang="en-US" sz="4900" dirty="0" smtClean="0"/>
            </a:br>
            <a:r>
              <a:rPr lang="en-US" sz="4000" dirty="0">
                <a:solidFill>
                  <a:schemeClr val="tx1"/>
                </a:solidFill>
              </a:rPr>
              <a:t/>
            </a:r>
            <a:br>
              <a:rPr lang="en-US" sz="4000" dirty="0">
                <a:solidFill>
                  <a:schemeClr val="tx1"/>
                </a:solidFill>
              </a:rPr>
            </a:br>
            <a:r>
              <a:rPr lang="en-US" sz="3300" dirty="0" smtClean="0">
                <a:solidFill>
                  <a:schemeClr val="tx1"/>
                </a:solidFill>
              </a:rPr>
              <a:t>Crystal Goodison</a:t>
            </a:r>
            <a:br>
              <a:rPr lang="en-US" sz="3300" dirty="0" smtClean="0">
                <a:solidFill>
                  <a:schemeClr val="tx1"/>
                </a:solidFill>
              </a:rPr>
            </a:br>
            <a:r>
              <a:rPr lang="en-US" sz="3300" dirty="0" smtClean="0">
                <a:solidFill>
                  <a:schemeClr val="tx1"/>
                </a:solidFill>
              </a:rPr>
              <a:t>Associate Director, </a:t>
            </a:r>
            <a:br>
              <a:rPr lang="en-US" sz="3300" dirty="0" smtClean="0">
                <a:solidFill>
                  <a:schemeClr val="tx1"/>
                </a:solidFill>
              </a:rPr>
            </a:br>
            <a:r>
              <a:rPr lang="en-US" sz="3300" dirty="0" smtClean="0">
                <a:solidFill>
                  <a:schemeClr val="tx1"/>
                </a:solidFill>
              </a:rPr>
              <a:t>University of Florida GeoPlan Center		</a:t>
            </a:r>
            <a:r>
              <a:rPr lang="en-US" sz="3300" dirty="0">
                <a:solidFill>
                  <a:schemeClr val="tx1"/>
                </a:solidFill>
              </a:rPr>
              <a:t/>
            </a:r>
            <a:br>
              <a:rPr lang="en-US" sz="3300" dirty="0">
                <a:solidFill>
                  <a:schemeClr val="tx1"/>
                </a:solidFill>
              </a:rPr>
            </a:br>
            <a:r>
              <a:rPr lang="en-US" sz="3300" dirty="0" smtClean="0">
                <a:solidFill>
                  <a:schemeClr val="tx1"/>
                </a:solidFill>
                <a:hlinkClick r:id="rId4"/>
              </a:rPr>
              <a:t>goody@geoplan.ufl.edu</a:t>
            </a:r>
            <a:r>
              <a:rPr lang="en-US" sz="3300" dirty="0" smtClean="0">
                <a:solidFill>
                  <a:schemeClr val="tx1"/>
                </a:solidFill>
              </a:rPr>
              <a:t/>
            </a:r>
            <a:br>
              <a:rPr lang="en-US" sz="3300" dirty="0" smtClean="0">
                <a:solidFill>
                  <a:schemeClr val="tx1"/>
                </a:solidFill>
              </a:rPr>
            </a:br>
            <a:r>
              <a:rPr lang="en-US" sz="3300" dirty="0" smtClean="0">
                <a:solidFill>
                  <a:schemeClr val="tx1"/>
                </a:solidFill>
              </a:rPr>
              <a:t>352-392-2351</a:t>
            </a:r>
            <a:br>
              <a:rPr lang="en-US" sz="3300" dirty="0" smtClean="0">
                <a:solidFill>
                  <a:schemeClr val="tx1"/>
                </a:solidFill>
              </a:rPr>
            </a:br>
            <a:r>
              <a:rPr lang="en-US" sz="3300" dirty="0">
                <a:solidFill>
                  <a:schemeClr val="tx1"/>
                </a:solidFill>
              </a:rPr>
              <a:t/>
            </a:r>
            <a:br>
              <a:rPr lang="en-US" sz="3300" dirty="0">
                <a:solidFill>
                  <a:schemeClr val="tx1"/>
                </a:solidFill>
              </a:rPr>
            </a:br>
            <a:r>
              <a:rPr lang="en-US" sz="3300" dirty="0" smtClean="0">
                <a:solidFill>
                  <a:schemeClr val="tx1"/>
                </a:solidFill>
              </a:rPr>
              <a:t>Reginald Pierre-Jean</a:t>
            </a:r>
            <a:br>
              <a:rPr lang="en-US" sz="3300" dirty="0" smtClean="0">
                <a:solidFill>
                  <a:schemeClr val="tx1"/>
                </a:solidFill>
              </a:rPr>
            </a:br>
            <a:r>
              <a:rPr lang="en-US" sz="3300" dirty="0" smtClean="0">
                <a:solidFill>
                  <a:schemeClr val="tx1"/>
                </a:solidFill>
              </a:rPr>
              <a:t>Geospatial Developer</a:t>
            </a:r>
            <a:br>
              <a:rPr lang="en-US" sz="3300" dirty="0" smtClean="0">
                <a:solidFill>
                  <a:schemeClr val="tx1"/>
                </a:solidFill>
              </a:rPr>
            </a:br>
            <a:r>
              <a:rPr lang="en-US" sz="3300" dirty="0">
                <a:solidFill>
                  <a:schemeClr val="tx1"/>
                </a:solidFill>
              </a:rPr>
              <a:t>University of Florida GeoPlan </a:t>
            </a:r>
            <a:r>
              <a:rPr lang="en-US" sz="3300" dirty="0" smtClean="0">
                <a:solidFill>
                  <a:schemeClr val="tx1"/>
                </a:solidFill>
              </a:rPr>
              <a:t>Center</a:t>
            </a:r>
            <a:br>
              <a:rPr lang="en-US" sz="3300" dirty="0" smtClean="0">
                <a:solidFill>
                  <a:schemeClr val="tx1"/>
                </a:solidFill>
              </a:rPr>
            </a:br>
            <a:r>
              <a:rPr lang="en-US" sz="3300" dirty="0" smtClean="0">
                <a:solidFill>
                  <a:schemeClr val="tx1"/>
                </a:solidFill>
                <a:hlinkClick r:id="rId5"/>
              </a:rPr>
              <a:t>reginald@geoplan.ufl.edu</a:t>
            </a:r>
            <a:r>
              <a:rPr lang="en-US" sz="3300" dirty="0" smtClean="0">
                <a:solidFill>
                  <a:schemeClr val="tx1"/>
                </a:solidFill>
              </a:rPr>
              <a:t/>
            </a:r>
            <a:br>
              <a:rPr lang="en-US" sz="3300" dirty="0" smtClean="0">
                <a:solidFill>
                  <a:schemeClr val="tx1"/>
                </a:solidFill>
              </a:rPr>
            </a:br>
            <a:r>
              <a:rPr lang="en-US" sz="3300" dirty="0" smtClean="0">
                <a:solidFill>
                  <a:schemeClr val="tx1"/>
                </a:solidFill>
              </a:rPr>
              <a:t>352-392-2351</a:t>
            </a:r>
            <a:br>
              <a:rPr lang="en-US" sz="3300" dirty="0" smtClean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/>
            </a:r>
            <a:br>
              <a:rPr lang="en-US" sz="4000" dirty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>                        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747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879725"/>
            <a:ext cx="12192000" cy="1325563"/>
          </a:xfrm>
        </p:spPr>
        <p:txBody>
          <a:bodyPr/>
          <a:lstStyle/>
          <a:p>
            <a:pPr algn="ctr"/>
            <a:r>
              <a:rPr lang="en-US" dirty="0" smtClean="0">
                <a:latin typeface="+mn-lt"/>
              </a:rPr>
              <a:t>1. Background &amp; Methods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628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799" y="27368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FDOT’s SLR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9706" y="1511300"/>
            <a:ext cx="11055225" cy="51485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 smtClean="0">
                <a:solidFill>
                  <a:schemeClr val="tx1"/>
                </a:solidFill>
              </a:rPr>
              <a:t>FAU’s Research </a:t>
            </a:r>
            <a:r>
              <a:rPr lang="en-US" b="1" dirty="0" smtClean="0">
                <a:solidFill>
                  <a:schemeClr val="tx1"/>
                </a:solidFill>
              </a:rPr>
              <a:t>Report </a:t>
            </a:r>
            <a:r>
              <a:rPr lang="en-US" dirty="0" smtClean="0">
                <a:solidFill>
                  <a:schemeClr val="tx1"/>
                </a:solidFill>
              </a:rPr>
              <a:t>(completed Jan 2012)</a:t>
            </a:r>
            <a:endParaRPr lang="en-US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Comprehensive analysis of SLR projections, studies, models and methodologies used in Florida. Resulting recommendations</a:t>
            </a:r>
            <a:r>
              <a:rPr lang="en-US" dirty="0">
                <a:solidFill>
                  <a:schemeClr val="tx1"/>
                </a:solidFill>
              </a:rPr>
              <a:t>:</a:t>
            </a:r>
            <a:r>
              <a:rPr lang="en-US" u="sng" dirty="0" smtClean="0">
                <a:solidFill>
                  <a:schemeClr val="tx1"/>
                </a:solidFill>
              </a:rPr>
              <a:t> </a:t>
            </a:r>
          </a:p>
          <a:p>
            <a:pPr marL="458788" lvl="2" indent="0">
              <a:spcBef>
                <a:spcPts val="300"/>
              </a:spcBef>
              <a:buNone/>
            </a:pPr>
            <a:r>
              <a:rPr lang="en-US" sz="2800" dirty="0" smtClean="0">
                <a:solidFill>
                  <a:schemeClr val="tx1"/>
                </a:solidFill>
              </a:rPr>
              <a:t>(1) </a:t>
            </a:r>
            <a:r>
              <a:rPr lang="en-US" sz="2800" i="1" dirty="0" smtClean="0">
                <a:solidFill>
                  <a:schemeClr val="tx1"/>
                </a:solidFill>
              </a:rPr>
              <a:t>Apply U.S</a:t>
            </a:r>
            <a:r>
              <a:rPr lang="en-US" sz="2800" i="1" dirty="0">
                <a:solidFill>
                  <a:schemeClr val="tx1"/>
                </a:solidFill>
              </a:rPr>
              <a:t>. Army Corps of Engineers (USACE) </a:t>
            </a:r>
            <a:r>
              <a:rPr lang="en-US" sz="2800" i="1" dirty="0" smtClean="0">
                <a:solidFill>
                  <a:schemeClr val="tx1"/>
                </a:solidFill>
              </a:rPr>
              <a:t>methodology to develop statewide and regional projections of SLR </a:t>
            </a:r>
          </a:p>
          <a:p>
            <a:pPr marL="458788" lvl="2" indent="0">
              <a:spcBef>
                <a:spcPts val="300"/>
              </a:spcBef>
              <a:buNone/>
            </a:pPr>
            <a:r>
              <a:rPr lang="en-US" sz="2800" dirty="0" smtClean="0">
                <a:solidFill>
                  <a:schemeClr val="tx1"/>
                </a:solidFill>
              </a:rPr>
              <a:t>(2) </a:t>
            </a:r>
            <a:r>
              <a:rPr lang="en-US" sz="2800" i="1" dirty="0">
                <a:solidFill>
                  <a:schemeClr val="tx1"/>
                </a:solidFill>
              </a:rPr>
              <a:t>D</a:t>
            </a:r>
            <a:r>
              <a:rPr lang="en-US" sz="2800" i="1" dirty="0" smtClean="0">
                <a:solidFill>
                  <a:schemeClr val="tx1"/>
                </a:solidFill>
              </a:rPr>
              <a:t>evelop a sketch planning tool to identify potentially vulnerable infrastructure</a:t>
            </a:r>
          </a:p>
          <a:p>
            <a:pPr marL="0" lvl="1" indent="0">
              <a:spcBef>
                <a:spcPts val="1800"/>
              </a:spcBef>
              <a:buNone/>
            </a:pPr>
            <a:r>
              <a:rPr lang="en-US" sz="2800" b="1" dirty="0" smtClean="0">
                <a:solidFill>
                  <a:schemeClr val="tx1"/>
                </a:solidFill>
              </a:rPr>
              <a:t>UF GeoPlan Center Research</a:t>
            </a:r>
            <a:endParaRPr lang="en-US" sz="2800" dirty="0" smtClean="0">
              <a:solidFill>
                <a:schemeClr val="tx1"/>
              </a:solidFill>
            </a:endParaRPr>
          </a:p>
          <a:p>
            <a:pPr lvl="1">
              <a:lnSpc>
                <a:spcPct val="90000"/>
              </a:lnSpc>
              <a:spcBef>
                <a:spcPts val="200"/>
              </a:spcBef>
              <a:buFont typeface="Candara" panose="020E0502030303020204" pitchFamily="34" charset="0"/>
              <a:buChar char="*"/>
            </a:pPr>
            <a:r>
              <a:rPr lang="en-US" sz="2800" dirty="0" smtClean="0">
                <a:solidFill>
                  <a:schemeClr val="tx1"/>
                </a:solidFill>
              </a:rPr>
              <a:t>Implement FAU recommendations</a:t>
            </a:r>
          </a:p>
          <a:p>
            <a:pPr lvl="1">
              <a:lnSpc>
                <a:spcPct val="90000"/>
              </a:lnSpc>
              <a:spcBef>
                <a:spcPts val="200"/>
              </a:spcBef>
              <a:buFont typeface="Candara" panose="020E0502030303020204" pitchFamily="34" charset="0"/>
              <a:buChar char="*"/>
            </a:pPr>
            <a:r>
              <a:rPr lang="en-US" sz="2800" dirty="0" smtClean="0">
                <a:solidFill>
                  <a:schemeClr val="tx1"/>
                </a:solidFill>
              </a:rPr>
              <a:t>Phase 1: Feb 2012 - Oct 2013 </a:t>
            </a:r>
          </a:p>
          <a:p>
            <a:pPr lvl="1">
              <a:lnSpc>
                <a:spcPct val="90000"/>
              </a:lnSpc>
              <a:spcBef>
                <a:spcPts val="200"/>
              </a:spcBef>
              <a:buFont typeface="Candara" panose="020E0502030303020204" pitchFamily="34" charset="0"/>
              <a:buChar char="*"/>
            </a:pPr>
            <a:r>
              <a:rPr lang="en-US" sz="2800" dirty="0" smtClean="0">
                <a:solidFill>
                  <a:schemeClr val="tx1"/>
                </a:solidFill>
              </a:rPr>
              <a:t>Phase 2: Dec 2013 – October 2015</a:t>
            </a:r>
          </a:p>
          <a:p>
            <a:pPr lvl="1">
              <a:lnSpc>
                <a:spcPct val="90000"/>
              </a:lnSpc>
              <a:spcBef>
                <a:spcPts val="200"/>
              </a:spcBef>
              <a:buFont typeface="Candara" panose="020E0502030303020204" pitchFamily="34" charset="0"/>
              <a:buChar char="*"/>
            </a:pPr>
            <a:r>
              <a:rPr lang="en-US" sz="2800" dirty="0" smtClean="0">
                <a:solidFill>
                  <a:schemeClr val="tx1"/>
                </a:solidFill>
              </a:rPr>
              <a:t>Phase 3: December 2015 – April 2017</a:t>
            </a:r>
          </a:p>
        </p:txBody>
      </p:sp>
    </p:spTree>
    <p:extLst>
      <p:ext uri="{BB962C8B-B14F-4D97-AF65-F5344CB8AC3E}">
        <p14:creationId xmlns:p14="http://schemas.microsoft.com/office/powerpoint/2010/main" val="202810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498080" y="0"/>
            <a:ext cx="4697126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248" y="1368844"/>
            <a:ext cx="7491852" cy="5260556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3100" b="1" dirty="0" smtClean="0">
                <a:solidFill>
                  <a:schemeClr val="tx1"/>
                </a:solidFill>
              </a:rPr>
              <a:t>Florida Department of Transportation,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3100" b="1" dirty="0" smtClean="0">
                <a:solidFill>
                  <a:schemeClr val="tx1"/>
                </a:solidFill>
              </a:rPr>
              <a:t>Office of Policy Planning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 smtClean="0">
                <a:solidFill>
                  <a:schemeClr val="tx1"/>
                </a:solidFill>
              </a:rPr>
              <a:t>Maria Cahill, Project Manager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lnSpc>
                <a:spcPct val="110000"/>
              </a:lnSpc>
              <a:spcBef>
                <a:spcPts val="1200"/>
              </a:spcBef>
              <a:buNone/>
            </a:pPr>
            <a:r>
              <a:rPr lang="en-US" sz="3100" b="1" dirty="0" smtClean="0">
                <a:solidFill>
                  <a:schemeClr val="tx1"/>
                </a:solidFill>
              </a:rPr>
              <a:t>University </a:t>
            </a:r>
            <a:r>
              <a:rPr lang="en-US" sz="3100" b="1" dirty="0">
                <a:solidFill>
                  <a:schemeClr val="tx1"/>
                </a:solidFill>
              </a:rPr>
              <a:t>of Florida GeoPlan Center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600" dirty="0">
                <a:solidFill>
                  <a:schemeClr val="tx1"/>
                </a:solidFill>
              </a:rPr>
              <a:t>Crystal Goodison, Principle Investigator – Phase </a:t>
            </a:r>
            <a:r>
              <a:rPr lang="en-US" sz="2600" dirty="0" smtClean="0">
                <a:solidFill>
                  <a:schemeClr val="tx1"/>
                </a:solidFill>
              </a:rPr>
              <a:t>2&amp;3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600" dirty="0" smtClean="0">
                <a:solidFill>
                  <a:schemeClr val="tx1"/>
                </a:solidFill>
              </a:rPr>
              <a:t>Alexis Thomas, Principle Investigator – Phase 1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600" dirty="0" smtClean="0">
                <a:solidFill>
                  <a:schemeClr val="tx1"/>
                </a:solidFill>
              </a:rPr>
              <a:t>Russell Watkins, Ph.D, Co-PI – Phase 1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600" dirty="0" smtClean="0">
                <a:solidFill>
                  <a:schemeClr val="tx1"/>
                </a:solidFill>
              </a:rPr>
              <a:t>Reginald Pierre-Jean, Software Developer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600" dirty="0" smtClean="0">
                <a:solidFill>
                  <a:schemeClr val="tx1"/>
                </a:solidFill>
              </a:rPr>
              <a:t>Katherine Norris, GIS Analyst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600" dirty="0" smtClean="0">
                <a:solidFill>
                  <a:schemeClr val="tx1"/>
                </a:solidFill>
              </a:rPr>
              <a:t>Sam Palmer, GIS Analyst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600" dirty="0">
                <a:solidFill>
                  <a:schemeClr val="tx1"/>
                </a:solidFill>
              </a:rPr>
              <a:t>Daniel </a:t>
            </a:r>
            <a:r>
              <a:rPr lang="en-US" sz="2600" dirty="0" smtClean="0">
                <a:solidFill>
                  <a:schemeClr val="tx1"/>
                </a:solidFill>
              </a:rPr>
              <a:t>Downing, Web GIS Specialist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600" dirty="0" smtClean="0">
                <a:solidFill>
                  <a:schemeClr val="tx1"/>
                </a:solidFill>
              </a:rPr>
              <a:t>Lance Barbour, Systems Administrator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600" dirty="0" smtClean="0">
                <a:solidFill>
                  <a:schemeClr val="tx1"/>
                </a:solidFill>
              </a:rPr>
              <a:t>Paul Zwick, </a:t>
            </a:r>
            <a:r>
              <a:rPr lang="en-US" sz="2600" dirty="0" err="1" smtClean="0">
                <a:solidFill>
                  <a:schemeClr val="tx1"/>
                </a:solidFill>
              </a:rPr>
              <a:t>Ph.D</a:t>
            </a:r>
            <a:r>
              <a:rPr lang="en-US" sz="2600" dirty="0" smtClean="0">
                <a:solidFill>
                  <a:schemeClr val="tx1"/>
                </a:solidFill>
              </a:rPr>
              <a:t>, </a:t>
            </a:r>
            <a:r>
              <a:rPr lang="en-US" sz="2600" dirty="0" err="1" smtClean="0">
                <a:solidFill>
                  <a:schemeClr val="tx1"/>
                </a:solidFill>
              </a:rPr>
              <a:t>Hazus</a:t>
            </a:r>
            <a:r>
              <a:rPr lang="en-US" sz="2600" dirty="0" smtClean="0">
                <a:solidFill>
                  <a:schemeClr val="tx1"/>
                </a:solidFill>
              </a:rPr>
              <a:t> modeling</a:t>
            </a:r>
            <a:endParaRPr lang="en-US" sz="26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444" y="218100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Project Team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894" y="990126"/>
            <a:ext cx="2238375" cy="990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565" y="5289727"/>
            <a:ext cx="2681033" cy="7223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81" b="30030"/>
          <a:stretch/>
        </p:blipFill>
        <p:spPr>
          <a:xfrm>
            <a:off x="7225947" y="3006310"/>
            <a:ext cx="5270269" cy="845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56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21867" y="1955799"/>
            <a:ext cx="4617233" cy="99060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600" dirty="0" smtClean="0">
                <a:solidFill>
                  <a:schemeClr val="tx1"/>
                </a:solidFill>
              </a:rPr>
              <a:t>USACE Sea </a:t>
            </a:r>
            <a:r>
              <a:rPr lang="en-US" sz="2600" dirty="0">
                <a:solidFill>
                  <a:schemeClr val="tx1"/>
                </a:solidFill>
              </a:rPr>
              <a:t>Level Change </a:t>
            </a:r>
            <a:r>
              <a:rPr lang="en-US" sz="2600" dirty="0" smtClean="0">
                <a:solidFill>
                  <a:schemeClr val="tx1"/>
                </a:solidFill>
              </a:rPr>
              <a:t>Projections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2700"/>
            <a:ext cx="10972800" cy="1252728"/>
          </a:xfrm>
        </p:spPr>
        <p:txBody>
          <a:bodyPr>
            <a:noAutofit/>
          </a:bodyPr>
          <a:lstStyle/>
          <a:p>
            <a:r>
              <a:rPr lang="en-US" dirty="0" smtClean="0"/>
              <a:t>Mapping SLR: Data Inputs &amp; Methods</a:t>
            </a:r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>
          <a:xfrm>
            <a:off x="8146976" y="1421587"/>
            <a:ext cx="3892623" cy="64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spcAft>
                <a:spcPts val="1200"/>
              </a:spcAft>
              <a:buFont typeface="Symbol" pitchFamily="18" charset="2"/>
              <a:buNone/>
            </a:pPr>
            <a:r>
              <a:rPr lang="en-US" sz="2600" dirty="0" smtClean="0">
                <a:solidFill>
                  <a:schemeClr val="tx1"/>
                </a:solidFill>
              </a:rPr>
              <a:t>Elevation Data</a:t>
            </a:r>
            <a:endParaRPr lang="en-US" sz="2600" dirty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" r="1412"/>
          <a:stretch/>
        </p:blipFill>
        <p:spPr>
          <a:xfrm>
            <a:off x="8146976" y="1977980"/>
            <a:ext cx="3892623" cy="354996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graphicFrame>
        <p:nvGraphicFramePr>
          <p:cNvPr id="11" name="Char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4722220"/>
              </p:ext>
            </p:extLst>
          </p:nvPr>
        </p:nvGraphicFramePr>
        <p:xfrm>
          <a:off x="3550643" y="2725931"/>
          <a:ext cx="4480560" cy="2698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5" name="Group 14"/>
          <p:cNvGrpSpPr/>
          <p:nvPr/>
        </p:nvGrpSpPr>
        <p:grpSpPr>
          <a:xfrm>
            <a:off x="114301" y="1386707"/>
            <a:ext cx="3333636" cy="5319663"/>
            <a:chOff x="4578465" y="1639937"/>
            <a:chExt cx="3333636" cy="5319663"/>
          </a:xfrm>
        </p:grpSpPr>
        <p:sp>
          <p:nvSpPr>
            <p:cNvPr id="7" name="Content Placeholder 1"/>
            <p:cNvSpPr txBox="1">
              <a:spLocks/>
            </p:cNvSpPr>
            <p:nvPr/>
          </p:nvSpPr>
          <p:spPr>
            <a:xfrm>
              <a:off x="4725901" y="1639937"/>
              <a:ext cx="3046499" cy="116242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74320" indent="-27432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Symbol" pitchFamily="18" charset="2"/>
                <a:buChar char=""/>
                <a:defRPr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76263" indent="-27432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Symbol" pitchFamily="18" charset="2"/>
                <a:buChar char=""/>
                <a:defRPr sz="2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855663" indent="-22860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Symbol" pitchFamily="18" charset="2"/>
                <a:buChar char=""/>
                <a:defRPr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143000" indent="-22860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Symbol" pitchFamily="18" charset="2"/>
                <a:buChar char="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463040" indent="-22860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Symbol" pitchFamily="18" charset="2"/>
                <a:buChar char="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1783080" indent="-228600" algn="l" defTabSz="914400" rtl="0" eaLnBrk="1" latinLnBrk="0" hangingPunct="1">
                <a:spcBef>
                  <a:spcPts val="384"/>
                </a:spcBef>
                <a:buClr>
                  <a:schemeClr val="accent1"/>
                </a:buClr>
                <a:buFont typeface="Symbol" pitchFamily="18" charset="2"/>
                <a:buChar char="*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103120" indent="-228600" algn="l" defTabSz="914400" rtl="0" eaLnBrk="1" latinLnBrk="0" hangingPunct="1">
                <a:spcBef>
                  <a:spcPts val="384"/>
                </a:spcBef>
                <a:buClr>
                  <a:schemeClr val="accent1"/>
                </a:buClr>
                <a:buFont typeface="Symbol" pitchFamily="18" charset="2"/>
                <a:buChar char="*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2423160" indent="-228600" algn="l" defTabSz="914400" rtl="0" eaLnBrk="1" latinLnBrk="0" hangingPunct="1">
                <a:spcBef>
                  <a:spcPts val="384"/>
                </a:spcBef>
                <a:buClr>
                  <a:schemeClr val="accent1"/>
                </a:buClr>
                <a:buFont typeface="Symbol" pitchFamily="18" charset="2"/>
                <a:buChar char="*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2743200" indent="-228600" algn="l" defTabSz="914400" rtl="0" eaLnBrk="1" latinLnBrk="0" hangingPunct="1">
                <a:spcBef>
                  <a:spcPts val="384"/>
                </a:spcBef>
                <a:buClr>
                  <a:schemeClr val="accent1"/>
                </a:buClr>
                <a:buFont typeface="Symbol" pitchFamily="18" charset="2"/>
                <a:buChar char="*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600"/>
                </a:spcBef>
                <a:spcAft>
                  <a:spcPts val="600"/>
                </a:spcAft>
                <a:buFont typeface="Symbol" pitchFamily="18" charset="2"/>
                <a:buNone/>
              </a:pPr>
              <a:r>
                <a:rPr lang="en-US" sz="2600" dirty="0" smtClean="0">
                  <a:solidFill>
                    <a:schemeClr val="tx1"/>
                  </a:solidFill>
                </a:rPr>
                <a:t>Tide Gauge Data &amp; Sea Level Trends </a:t>
              </a:r>
            </a:p>
          </p:txBody>
        </p:sp>
        <p:pic>
          <p:nvPicPr>
            <p:cNvPr id="10" name="Picture 8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429" t="66568" r="29398" b="3352"/>
            <a:stretch/>
          </p:blipFill>
          <p:spPr bwMode="auto">
            <a:xfrm>
              <a:off x="4578465" y="2528249"/>
              <a:ext cx="3333636" cy="3474720"/>
            </a:xfrm>
            <a:prstGeom prst="rect">
              <a:avLst/>
            </a:prstGeom>
            <a:ln w="127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2" name="Content Placeholder 1"/>
            <p:cNvSpPr txBox="1">
              <a:spLocks/>
            </p:cNvSpPr>
            <p:nvPr/>
          </p:nvSpPr>
          <p:spPr>
            <a:xfrm>
              <a:off x="4799244" y="6005654"/>
              <a:ext cx="2973156" cy="95394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74320" indent="-27432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Symbol" pitchFamily="18" charset="2"/>
                <a:buChar char=""/>
                <a:defRPr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76263" indent="-27432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Symbol" pitchFamily="18" charset="2"/>
                <a:buChar char=""/>
                <a:defRPr sz="2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855663" indent="-22860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Symbol" pitchFamily="18" charset="2"/>
                <a:buChar char=""/>
                <a:defRPr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143000" indent="-22860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Symbol" pitchFamily="18" charset="2"/>
                <a:buChar char="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463040" indent="-22860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Symbol" pitchFamily="18" charset="2"/>
                <a:buChar char="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1783080" indent="-228600" algn="l" defTabSz="914400" rtl="0" eaLnBrk="1" latinLnBrk="0" hangingPunct="1">
                <a:spcBef>
                  <a:spcPts val="384"/>
                </a:spcBef>
                <a:buClr>
                  <a:schemeClr val="accent1"/>
                </a:buClr>
                <a:buFont typeface="Symbol" pitchFamily="18" charset="2"/>
                <a:buChar char="*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103120" indent="-228600" algn="l" defTabSz="914400" rtl="0" eaLnBrk="1" latinLnBrk="0" hangingPunct="1">
                <a:spcBef>
                  <a:spcPts val="384"/>
                </a:spcBef>
                <a:buClr>
                  <a:schemeClr val="accent1"/>
                </a:buClr>
                <a:buFont typeface="Symbol" pitchFamily="18" charset="2"/>
                <a:buChar char="*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2423160" indent="-228600" algn="l" defTabSz="914400" rtl="0" eaLnBrk="1" latinLnBrk="0" hangingPunct="1">
                <a:spcBef>
                  <a:spcPts val="384"/>
                </a:spcBef>
                <a:buClr>
                  <a:schemeClr val="accent1"/>
                </a:buClr>
                <a:buFont typeface="Symbol" pitchFamily="18" charset="2"/>
                <a:buChar char="*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2743200" indent="-228600" algn="l" defTabSz="914400" rtl="0" eaLnBrk="1" latinLnBrk="0" hangingPunct="1">
                <a:spcBef>
                  <a:spcPts val="384"/>
                </a:spcBef>
                <a:buClr>
                  <a:schemeClr val="accent1"/>
                </a:buClr>
                <a:buFont typeface="Symbol" pitchFamily="18" charset="2"/>
                <a:buChar char="*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600"/>
                </a:spcBef>
                <a:spcAft>
                  <a:spcPts val="600"/>
                </a:spcAft>
                <a:buFont typeface="Symbol" pitchFamily="18" charset="2"/>
                <a:buNone/>
              </a:pPr>
              <a:r>
                <a:rPr lang="en-US" sz="2200" dirty="0" smtClean="0">
                  <a:solidFill>
                    <a:schemeClr val="tx1"/>
                  </a:solidFill>
                </a:rPr>
                <a:t>Local trend data and water levels</a:t>
              </a:r>
            </a:p>
          </p:txBody>
        </p:sp>
      </p:grpSp>
      <p:sp>
        <p:nvSpPr>
          <p:cNvPr id="13" name="Content Placeholder 1"/>
          <p:cNvSpPr txBox="1">
            <a:spLocks/>
          </p:cNvSpPr>
          <p:nvPr/>
        </p:nvSpPr>
        <p:spPr>
          <a:xfrm>
            <a:off x="3987800" y="5459553"/>
            <a:ext cx="3733186" cy="11994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spcAft>
                <a:spcPts val="600"/>
              </a:spcAft>
              <a:buFont typeface="Symbol" pitchFamily="18" charset="2"/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Future scenarios of SLR. How fast will SLR and when?        Use local data for projections</a:t>
            </a:r>
          </a:p>
        </p:txBody>
      </p:sp>
      <p:sp>
        <p:nvSpPr>
          <p:cNvPr id="14" name="Content Placeholder 1"/>
          <p:cNvSpPr txBox="1">
            <a:spLocks/>
          </p:cNvSpPr>
          <p:nvPr/>
        </p:nvSpPr>
        <p:spPr>
          <a:xfrm>
            <a:off x="8560592" y="5582293"/>
            <a:ext cx="2973156" cy="9539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spcAft>
                <a:spcPts val="600"/>
              </a:spcAft>
              <a:buFont typeface="Symbol" pitchFamily="18" charset="2"/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High resolution Digital Elevation Model (DEM)</a:t>
            </a:r>
          </a:p>
        </p:txBody>
      </p:sp>
    </p:spTree>
    <p:extLst>
      <p:ext uri="{BB962C8B-B14F-4D97-AF65-F5344CB8AC3E}">
        <p14:creationId xmlns:p14="http://schemas.microsoft.com/office/powerpoint/2010/main" val="352003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-14731999" y="1398852"/>
            <a:ext cx="9877777" cy="34506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54450" y="118872"/>
            <a:ext cx="11785600" cy="1252728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USACE Sea Level Change Projections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3200" y="6934201"/>
            <a:ext cx="118872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     </a:t>
            </a:r>
            <a:endParaRPr lang="en-US" sz="2200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6934200"/>
            <a:ext cx="89154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     </a:t>
            </a:r>
            <a:endParaRPr lang="en-US" sz="2200" dirty="0"/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8699245"/>
              </p:ext>
            </p:extLst>
          </p:nvPr>
        </p:nvGraphicFramePr>
        <p:xfrm>
          <a:off x="1626160" y="1447800"/>
          <a:ext cx="8543925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9138428" y="2133600"/>
            <a:ext cx="1143000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en-US" sz="2400" dirty="0" smtClean="0">
                <a:solidFill>
                  <a:schemeClr val="bg2"/>
                </a:solidFill>
              </a:rPr>
              <a:t>2100</a:t>
            </a:r>
          </a:p>
          <a:p>
            <a:pPr algn="ctr">
              <a:lnSpc>
                <a:spcPts val="2600"/>
              </a:lnSpc>
            </a:pPr>
            <a:r>
              <a:rPr lang="en-US" sz="2400" dirty="0" smtClean="0">
                <a:solidFill>
                  <a:schemeClr val="bg2"/>
                </a:solidFill>
              </a:rPr>
              <a:t>5.08 </a:t>
            </a:r>
            <a:r>
              <a:rPr lang="en-US" sz="2400" dirty="0" err="1" smtClean="0">
                <a:solidFill>
                  <a:schemeClr val="bg2"/>
                </a:solidFill>
              </a:rPr>
              <a:t>ft</a:t>
            </a:r>
            <a:endParaRPr lang="en-US" sz="2400" dirty="0">
              <a:solidFill>
                <a:schemeClr val="bg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53175" y="3587265"/>
            <a:ext cx="1581150" cy="689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en-US" sz="2400" dirty="0" smtClean="0">
                <a:solidFill>
                  <a:schemeClr val="bg2"/>
                </a:solidFill>
              </a:rPr>
              <a:t>2060</a:t>
            </a:r>
          </a:p>
          <a:p>
            <a:pPr algn="ctr">
              <a:lnSpc>
                <a:spcPts val="2300"/>
              </a:lnSpc>
            </a:pPr>
            <a:r>
              <a:rPr lang="en-US" sz="2400" dirty="0">
                <a:solidFill>
                  <a:schemeClr val="bg2"/>
                </a:solidFill>
              </a:rPr>
              <a:t>6</a:t>
            </a:r>
            <a:r>
              <a:rPr lang="en-US" sz="2400" dirty="0" smtClean="0">
                <a:solidFill>
                  <a:schemeClr val="bg2"/>
                </a:solidFill>
              </a:rPr>
              <a:t> – 27 in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206425" y="4237654"/>
            <a:ext cx="874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2"/>
                </a:solidFill>
              </a:rPr>
              <a:t>22 in</a:t>
            </a:r>
            <a:endParaRPr lang="en-US" sz="2400" dirty="0">
              <a:solidFill>
                <a:schemeClr val="bg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295142" y="487680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2"/>
                </a:solidFill>
              </a:rPr>
              <a:t>9 in</a:t>
            </a:r>
            <a:endParaRPr lang="en-US" sz="2400" dirty="0">
              <a:solidFill>
                <a:schemeClr val="bg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86274" y="4015889"/>
            <a:ext cx="1447801" cy="689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en-US" sz="2400" dirty="0" smtClean="0">
                <a:solidFill>
                  <a:schemeClr val="bg2"/>
                </a:solidFill>
              </a:rPr>
              <a:t>2030</a:t>
            </a:r>
          </a:p>
          <a:p>
            <a:pPr algn="ctr">
              <a:lnSpc>
                <a:spcPts val="2300"/>
              </a:lnSpc>
            </a:pPr>
            <a:r>
              <a:rPr lang="en-US" sz="2400" dirty="0" smtClean="0">
                <a:solidFill>
                  <a:schemeClr val="bg2"/>
                </a:solidFill>
              </a:rPr>
              <a:t>3 - 10 in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5210174" y="4686580"/>
            <a:ext cx="0" cy="1097280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210424" y="4228129"/>
            <a:ext cx="0" cy="1554480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9934574" y="2861590"/>
            <a:ext cx="0" cy="2926080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397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642312" y="396884"/>
            <a:ext cx="1146048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sz="5400" dirty="0" smtClean="0"/>
              <a:t>Mapping SLR Scenarios</a:t>
            </a:r>
            <a:endParaRPr lang="en-US" sz="5400" dirty="0"/>
          </a:p>
        </p:txBody>
      </p:sp>
      <p:sp>
        <p:nvSpPr>
          <p:cNvPr id="3" name="Rectangle 2"/>
          <p:cNvSpPr/>
          <p:nvPr/>
        </p:nvSpPr>
        <p:spPr>
          <a:xfrm>
            <a:off x="952500" y="1803400"/>
            <a:ext cx="2834640" cy="438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/>
                </a:solidFill>
              </a:rPr>
              <a:t>      Region 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3200" b="1" dirty="0" smtClean="0">
                <a:solidFill>
                  <a:schemeClr val="tx1"/>
                </a:solidFill>
              </a:rPr>
              <a:t> +  </a:t>
            </a:r>
            <a:r>
              <a:rPr lang="en-US" sz="3200" dirty="0" smtClean="0">
                <a:solidFill>
                  <a:schemeClr val="tx1"/>
                </a:solidFill>
              </a:rPr>
              <a:t>Year 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3200" b="1" dirty="0" smtClean="0">
                <a:solidFill>
                  <a:schemeClr val="tx1"/>
                </a:solidFill>
              </a:rPr>
              <a:t> +  </a:t>
            </a:r>
            <a:r>
              <a:rPr lang="en-US" sz="3200" dirty="0" smtClean="0">
                <a:solidFill>
                  <a:schemeClr val="tx1"/>
                </a:solidFill>
              </a:rPr>
              <a:t>Projection 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3200" b="1" dirty="0" smtClean="0">
                <a:solidFill>
                  <a:schemeClr val="tx1"/>
                </a:solidFill>
              </a:rPr>
              <a:t> +  </a:t>
            </a:r>
            <a:r>
              <a:rPr lang="en-US" sz="3200" dirty="0" smtClean="0">
                <a:solidFill>
                  <a:schemeClr val="tx1"/>
                </a:solidFill>
              </a:rPr>
              <a:t>Tidal Datum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3200" dirty="0" smtClean="0">
                <a:solidFill>
                  <a:schemeClr val="tx1"/>
                </a:solidFill>
              </a:rPr>
              <a:t>=  SLR Scenario</a:t>
            </a:r>
            <a:endParaRPr lang="en-US" sz="2800" dirty="0">
              <a:solidFill>
                <a:schemeClr val="tx1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5892800" y="2082512"/>
            <a:ext cx="5461000" cy="3603436"/>
            <a:chOff x="5892800" y="2730212"/>
            <a:chExt cx="5461000" cy="3603436"/>
          </a:xfrm>
        </p:grpSpPr>
        <p:sp>
          <p:nvSpPr>
            <p:cNvPr id="8" name="TextBox 7"/>
            <p:cNvSpPr txBox="1"/>
            <p:nvPr/>
          </p:nvSpPr>
          <p:spPr>
            <a:xfrm>
              <a:off x="5899150" y="3464580"/>
              <a:ext cx="4819650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3200" dirty="0" smtClean="0"/>
                <a:t>Every decade 2040 - 2100</a:t>
              </a:r>
              <a:endParaRPr lang="en-US" sz="32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899150" y="2730212"/>
              <a:ext cx="5060950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3200" dirty="0" smtClean="0"/>
                <a:t>Based on tide gauge location</a:t>
              </a:r>
              <a:endParaRPr lang="en-US" sz="32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905500" y="4146034"/>
              <a:ext cx="4819650" cy="10772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3200" dirty="0" smtClean="0"/>
                <a:t>Rate of future sea level rise, </a:t>
              </a:r>
              <a:r>
                <a:rPr lang="en-US" sz="3000" i="1" dirty="0" err="1" smtClean="0"/>
                <a:t>eg</a:t>
              </a:r>
              <a:r>
                <a:rPr lang="en-US" sz="3000" i="1" dirty="0" smtClean="0"/>
                <a:t>: low, intermediate, high</a:t>
              </a:r>
              <a:endParaRPr lang="en-US" sz="3000" i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892800" y="5256430"/>
              <a:ext cx="5461000" cy="10772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3200" dirty="0" smtClean="0"/>
                <a:t>Starting water </a:t>
              </a:r>
              <a:r>
                <a:rPr lang="en-US" sz="3200" dirty="0"/>
                <a:t>l</a:t>
              </a:r>
              <a:r>
                <a:rPr lang="en-US" sz="3200" dirty="0" smtClean="0"/>
                <a:t>evel, </a:t>
              </a:r>
            </a:p>
            <a:p>
              <a:r>
                <a:rPr lang="en-US" sz="3000" i="1" dirty="0" err="1" smtClean="0"/>
                <a:t>eg</a:t>
              </a:r>
              <a:r>
                <a:rPr lang="en-US" sz="3000" i="1" dirty="0" smtClean="0"/>
                <a:t>: high tide or mean sea level</a:t>
              </a:r>
              <a:r>
                <a:rPr lang="en-US" sz="3200" dirty="0" smtClean="0"/>
                <a:t> </a:t>
              </a:r>
              <a:endParaRPr lang="en-US" sz="3200" dirty="0"/>
            </a:p>
          </p:txBody>
        </p:sp>
      </p:grpSp>
      <p:cxnSp>
        <p:nvCxnSpPr>
          <p:cNvPr id="6" name="Straight Arrow Connector 5"/>
          <p:cNvCxnSpPr/>
          <p:nvPr/>
        </p:nvCxnSpPr>
        <p:spPr>
          <a:xfrm>
            <a:off x="3710940" y="2337087"/>
            <a:ext cx="201168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3710940" y="3129904"/>
            <a:ext cx="201168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710940" y="3948121"/>
            <a:ext cx="201168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710940" y="4855239"/>
            <a:ext cx="201168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130300" y="5257800"/>
            <a:ext cx="24257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928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2224" y="2099452"/>
            <a:ext cx="5859827" cy="2674426"/>
          </a:xfrm>
        </p:spPr>
        <p:txBody>
          <a:bodyPr>
            <a:noAutofit/>
          </a:bodyPr>
          <a:lstStyle/>
          <a:p>
            <a:r>
              <a:rPr lang="en-US" sz="3000" dirty="0" smtClean="0"/>
              <a:t>Subset of Old Tampa Bay area</a:t>
            </a:r>
            <a:br>
              <a:rPr lang="en-US" sz="3000" dirty="0" smtClean="0"/>
            </a:br>
            <a:r>
              <a:rPr lang="en-US" sz="3000" dirty="0" smtClean="0"/>
              <a:t>Clearwater Beach Tide Gauge</a:t>
            </a:r>
            <a:br>
              <a:rPr lang="en-US" sz="3000" dirty="0" smtClean="0"/>
            </a:br>
            <a:r>
              <a:rPr lang="en-US" sz="3000" dirty="0" smtClean="0"/>
              <a:t>2060, High Curve, MHW</a:t>
            </a:r>
            <a:br>
              <a:rPr lang="en-US" sz="3000" dirty="0" smtClean="0"/>
            </a:br>
            <a:r>
              <a:rPr lang="en-US" sz="3000" dirty="0" smtClean="0"/>
              <a:t>1-meter inundation</a:t>
            </a:r>
            <a:br>
              <a:rPr lang="en-US" sz="3000" dirty="0" smtClean="0"/>
            </a:br>
            <a:endParaRPr lang="en-US" sz="3000" dirty="0"/>
          </a:p>
        </p:txBody>
      </p:sp>
      <p:sp>
        <p:nvSpPr>
          <p:cNvPr id="9" name="AutoShape 5"/>
          <p:cNvSpPr>
            <a:spLocks noChangeAspect="1" noChangeArrowheads="1" noTextEdit="1"/>
          </p:cNvSpPr>
          <p:nvPr/>
        </p:nvSpPr>
        <p:spPr bwMode="auto">
          <a:xfrm>
            <a:off x="812801" y="4876801"/>
            <a:ext cx="1028700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727301" y="4461607"/>
            <a:ext cx="4177094" cy="1367157"/>
            <a:chOff x="1131051" y="4734732"/>
            <a:chExt cx="4177094" cy="1367157"/>
          </a:xfrm>
        </p:grpSpPr>
        <p:sp>
          <p:nvSpPr>
            <p:cNvPr id="7" name="TextBox 6"/>
            <p:cNvSpPr txBox="1"/>
            <p:nvPr/>
          </p:nvSpPr>
          <p:spPr>
            <a:xfrm>
              <a:off x="2178331" y="5640224"/>
              <a:ext cx="26597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Bathtub Inundation</a:t>
              </a:r>
              <a:endParaRPr lang="en-US" sz="2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173954" y="4734732"/>
              <a:ext cx="313419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Inundation with Hydro-</a:t>
              </a:r>
            </a:p>
            <a:p>
              <a:r>
                <a:rPr lang="en-US" sz="2400" dirty="0" smtClean="0"/>
                <a:t>connectivity filter</a:t>
              </a:r>
              <a:endParaRPr lang="en-US" sz="2400" dirty="0"/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1131051" y="5668477"/>
              <a:ext cx="1028700" cy="387350"/>
            </a:xfrm>
            <a:prstGeom prst="rect">
              <a:avLst/>
            </a:prstGeom>
            <a:solidFill>
              <a:srgbClr val="FFFF00"/>
            </a:solidFill>
            <a:ln w="23813">
              <a:solidFill>
                <a:srgbClr val="6E6E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1131051" y="4834682"/>
              <a:ext cx="1028700" cy="385763"/>
            </a:xfrm>
            <a:prstGeom prst="rect">
              <a:avLst/>
            </a:prstGeom>
            <a:solidFill>
              <a:srgbClr val="00A9E6"/>
            </a:solidFill>
            <a:ln w="23813">
              <a:solidFill>
                <a:srgbClr val="6E6E6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3" name="Title 2"/>
          <p:cNvSpPr txBox="1">
            <a:spLocks/>
          </p:cNvSpPr>
          <p:nvPr/>
        </p:nvSpPr>
        <p:spPr>
          <a:xfrm>
            <a:off x="559450" y="95002"/>
            <a:ext cx="6268852" cy="20385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sz="5400" dirty="0" smtClean="0"/>
              <a:t>SLR Inundation </a:t>
            </a:r>
          </a:p>
          <a:p>
            <a:pPr algn="l"/>
            <a:r>
              <a:rPr lang="en-US" sz="5400" dirty="0" smtClean="0"/>
              <a:t>Map Layers</a:t>
            </a:r>
            <a:endParaRPr lang="en-US" sz="54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1" t="12698" r="10834" b="8361"/>
          <a:stretch/>
        </p:blipFill>
        <p:spPr>
          <a:xfrm>
            <a:off x="6443741" y="-21684"/>
            <a:ext cx="5155870" cy="693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76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Depth</Template>
  <TotalTime>20672</TotalTime>
  <Words>890</Words>
  <Application>Microsoft Office PowerPoint</Application>
  <PresentationFormat>Custom</PresentationFormat>
  <Paragraphs>159</Paragraphs>
  <Slides>23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Depth</vt:lpstr>
      <vt:lpstr>Sea Level Scenario  Sketch Planning Tool</vt:lpstr>
      <vt:lpstr>Roadmap for Tools Cafe</vt:lpstr>
      <vt:lpstr>1. Background &amp; Methods</vt:lpstr>
      <vt:lpstr>FDOT’s SLR Research</vt:lpstr>
      <vt:lpstr>Project Team</vt:lpstr>
      <vt:lpstr>Mapping SLR: Data Inputs &amp; Methods</vt:lpstr>
      <vt:lpstr>USACE Sea Level Change Projections</vt:lpstr>
      <vt:lpstr>PowerPoint Presentation</vt:lpstr>
      <vt:lpstr>Subset of Old Tampa Bay area Clearwater Beach Tide Gauge 2060, High Curve, MHW 1-meter inundation </vt:lpstr>
      <vt:lpstr>Potentially Affected  Transportation Infrastructure</vt:lpstr>
      <vt:lpstr>Sea Level Scenario Sketch Planning Tool</vt:lpstr>
      <vt:lpstr>2.Tool Demo</vt:lpstr>
      <vt:lpstr>Tool Demo</vt:lpstr>
      <vt:lpstr>3. Case Studies</vt:lpstr>
      <vt:lpstr>Phase 2 Work: Testing the Tools</vt:lpstr>
      <vt:lpstr>Case Studies: Testing the Tools</vt:lpstr>
      <vt:lpstr>Case Studies: Testing the Tools</vt:lpstr>
      <vt:lpstr>Case Studies</vt:lpstr>
      <vt:lpstr>4. Next Steps….Changes are Coming</vt:lpstr>
      <vt:lpstr>Updated Tools in Development</vt:lpstr>
      <vt:lpstr>Updated Data in Development</vt:lpstr>
      <vt:lpstr>5. Assessment for Breakout Groups</vt:lpstr>
      <vt:lpstr>   Contact:  Crystal Goodison Associate Director,  University of Florida GeoPlan Center   goody@geoplan.ufl.edu 352-392-2351  Reginald Pierre-Jean Geospatial Developer University of Florida GeoPlan Center reginald@geoplan.ufl.edu 352-392-2351                       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Crystal Goodison</dc:creator>
  <cp:lastModifiedBy>Crystal Goodison</cp:lastModifiedBy>
  <cp:revision>142</cp:revision>
  <dcterms:created xsi:type="dcterms:W3CDTF">2014-09-12T02:17:01Z</dcterms:created>
  <dcterms:modified xsi:type="dcterms:W3CDTF">2016-04-28T17:22:16Z</dcterms:modified>
</cp:coreProperties>
</file>