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sldIdLst>
    <p:sldId id="256" r:id="rId2"/>
    <p:sldId id="287" r:id="rId3"/>
    <p:sldId id="298" r:id="rId4"/>
    <p:sldId id="289" r:id="rId5"/>
    <p:sldId id="300" r:id="rId6"/>
    <p:sldId id="301" r:id="rId7"/>
    <p:sldId id="302" r:id="rId8"/>
    <p:sldId id="29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9984" autoAdjust="0"/>
    <p:restoredTop sz="94660"/>
  </p:normalViewPr>
  <p:slideViewPr>
    <p:cSldViewPr snapToGrid="0">
      <p:cViewPr>
        <p:scale>
          <a:sx n="75" d="100"/>
          <a:sy n="75" d="100"/>
        </p:scale>
        <p:origin x="-480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73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A4B65-897B-4EEC-8862-D88E1DE4CD57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5BC97-310F-4130-BFBD-4D0AA15AB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40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508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79612-AED5-4E3F-BE9A-F54BBE4224A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457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6900" y="-1174019"/>
            <a:ext cx="12915900" cy="864003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5673152"/>
            <a:ext cx="12192000" cy="11887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96879"/>
            <a:ext cx="10873992" cy="2421536"/>
          </a:xfrm>
        </p:spPr>
        <p:txBody>
          <a:bodyPr>
            <a:noAutofit/>
          </a:bodyPr>
          <a:lstStyle/>
          <a:p>
            <a:pPr algn="l"/>
            <a:r>
              <a:rPr lang="en-US" sz="6600" dirty="0" smtClean="0">
                <a:solidFill>
                  <a:srgbClr val="002060"/>
                </a:solidFill>
              </a:rPr>
              <a:t>Sea Level Scenario </a:t>
            </a:r>
            <a:br>
              <a:rPr lang="en-US" sz="6600" dirty="0" smtClean="0">
                <a:solidFill>
                  <a:srgbClr val="002060"/>
                </a:solidFill>
              </a:rPr>
            </a:br>
            <a:r>
              <a:rPr lang="en-US" sz="6600" dirty="0" smtClean="0">
                <a:solidFill>
                  <a:srgbClr val="002060"/>
                </a:solidFill>
              </a:rPr>
              <a:t>Sketch Planning Tool</a:t>
            </a:r>
            <a:endParaRPr lang="en-US" sz="6600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638281"/>
            <a:ext cx="9144000" cy="2871332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en-US" sz="4000" dirty="0">
                <a:solidFill>
                  <a:srgbClr val="002060"/>
                </a:solidFill>
              </a:rPr>
              <a:t>Crystal </a:t>
            </a:r>
            <a:r>
              <a:rPr lang="en-US" sz="4000" dirty="0" smtClean="0">
                <a:solidFill>
                  <a:srgbClr val="002060"/>
                </a:solidFill>
              </a:rPr>
              <a:t>Goodison</a:t>
            </a:r>
            <a:endParaRPr lang="en-US" sz="4000" dirty="0">
              <a:solidFill>
                <a:srgbClr val="002060"/>
              </a:solidFill>
            </a:endParaRPr>
          </a:p>
          <a:p>
            <a:pPr algn="l">
              <a:spcBef>
                <a:spcPts val="0"/>
              </a:spcBef>
              <a:spcAft>
                <a:spcPts val="800"/>
              </a:spcAft>
            </a:pPr>
            <a:r>
              <a:rPr lang="en-US" sz="4000" dirty="0">
                <a:solidFill>
                  <a:srgbClr val="002060"/>
                </a:solidFill>
              </a:rPr>
              <a:t>Associate </a:t>
            </a:r>
            <a:r>
              <a:rPr lang="en-US" sz="4000" dirty="0" smtClean="0">
                <a:solidFill>
                  <a:srgbClr val="002060"/>
                </a:solidFill>
              </a:rPr>
              <a:t>Director, GeoPlan </a:t>
            </a:r>
            <a:r>
              <a:rPr lang="en-US" sz="4000" dirty="0">
                <a:solidFill>
                  <a:srgbClr val="002060"/>
                </a:solidFill>
              </a:rPr>
              <a:t>Center</a:t>
            </a:r>
          </a:p>
          <a:p>
            <a:pPr algn="l"/>
            <a:r>
              <a:rPr lang="en-US" dirty="0" smtClean="0">
                <a:solidFill>
                  <a:srgbClr val="002060"/>
                </a:solidFill>
              </a:rPr>
              <a:t>Trainers and Tools: Building Coastal Flood Hazard Resiliency in Florida’s Regional Planning Councils</a:t>
            </a:r>
            <a:endParaRPr lang="en-US" dirty="0">
              <a:solidFill>
                <a:srgbClr val="002060"/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dirty="0" smtClean="0">
                <a:solidFill>
                  <a:srgbClr val="002060"/>
                </a:solidFill>
              </a:rPr>
              <a:t>March 30-31, 2016</a:t>
            </a:r>
            <a:endParaRPr lang="en-US" sz="4000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71" y="5770210"/>
            <a:ext cx="2238375" cy="990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897" y="5904322"/>
            <a:ext cx="2681033" cy="7223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81" b="30030"/>
          <a:stretch/>
        </p:blipFill>
        <p:spPr>
          <a:xfrm>
            <a:off x="3356687" y="5842820"/>
            <a:ext cx="5270269" cy="84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5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4028" y="146580"/>
            <a:ext cx="11416735" cy="1325563"/>
          </a:xfrm>
        </p:spPr>
        <p:txBody>
          <a:bodyPr>
            <a:noAutofit/>
          </a:bodyPr>
          <a:lstStyle/>
          <a:p>
            <a:r>
              <a:rPr lang="en-US" sz="5200" dirty="0" smtClean="0"/>
              <a:t>Sea Level Scenario Sketch Planning Tool</a:t>
            </a:r>
            <a:endParaRPr lang="en-US" sz="5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190" y="1710802"/>
            <a:ext cx="1238250" cy="1238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130" y="1725803"/>
            <a:ext cx="1238250" cy="1238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132" y="1725803"/>
            <a:ext cx="1238250" cy="1238250"/>
          </a:xfrm>
          <a:prstGeom prst="rect">
            <a:avLst/>
          </a:prstGeom>
        </p:spPr>
      </p:pic>
      <p:sp>
        <p:nvSpPr>
          <p:cNvPr id="7" name="Content Placeholder 1"/>
          <p:cNvSpPr txBox="1">
            <a:spLocks/>
          </p:cNvSpPr>
          <p:nvPr/>
        </p:nvSpPr>
        <p:spPr>
          <a:xfrm>
            <a:off x="3864517" y="3215752"/>
            <a:ext cx="4223896" cy="441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Map Viewer</a:t>
            </a:r>
          </a:p>
          <a:p>
            <a:pPr marL="688975" lvl="1" indent="-227013">
              <a:spcBef>
                <a:spcPts val="0"/>
              </a:spcBef>
              <a:spcAft>
                <a:spcPts val="1200"/>
              </a:spcAft>
            </a:pPr>
            <a:r>
              <a:rPr lang="en-US" sz="2800" dirty="0" smtClean="0">
                <a:solidFill>
                  <a:schemeClr val="tx1"/>
                </a:solidFill>
              </a:rPr>
              <a:t>Visualize areas of inundation and affected infrastructure</a:t>
            </a:r>
          </a:p>
          <a:p>
            <a:pPr marL="688975" lvl="1" indent="-227013">
              <a:spcBef>
                <a:spcPts val="0"/>
              </a:spcBef>
              <a:spcAft>
                <a:spcPts val="600"/>
              </a:spcAft>
            </a:pPr>
            <a:r>
              <a:rPr lang="en-US" sz="2800" i="1" dirty="0" smtClean="0">
                <a:solidFill>
                  <a:schemeClr val="tx1"/>
                </a:solidFill>
              </a:rPr>
              <a:t>Low technical expertise needed, no GIS software needed</a:t>
            </a:r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303567" y="3200751"/>
            <a:ext cx="3852810" cy="3184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GIS Data Layers</a:t>
            </a:r>
          </a:p>
          <a:p>
            <a:pPr marL="688975" lvl="1" indent="-227013">
              <a:spcBef>
                <a:spcPts val="0"/>
              </a:spcBef>
              <a:spcAft>
                <a:spcPts val="1200"/>
              </a:spcAft>
            </a:pPr>
            <a:r>
              <a:rPr lang="en-US" sz="2800" dirty="0" smtClean="0">
                <a:solidFill>
                  <a:schemeClr val="tx1"/>
                </a:solidFill>
              </a:rPr>
              <a:t>SLR Inundation Surfaces &amp; Affected Infrastructure layers</a:t>
            </a:r>
          </a:p>
          <a:p>
            <a:pPr marL="688975" lvl="1" indent="-227013">
              <a:spcBef>
                <a:spcPts val="0"/>
              </a:spcBef>
            </a:pPr>
            <a:r>
              <a:rPr lang="en-US" sz="2800" i="1" dirty="0" smtClean="0">
                <a:solidFill>
                  <a:schemeClr val="tx1"/>
                </a:solidFill>
              </a:rPr>
              <a:t>GIS Software and intermediate GIS expertise needed</a:t>
            </a:r>
          </a:p>
        </p:txBody>
      </p:sp>
      <p:sp>
        <p:nvSpPr>
          <p:cNvPr id="9" name="Content Placeholder 1"/>
          <p:cNvSpPr txBox="1">
            <a:spLocks/>
          </p:cNvSpPr>
          <p:nvPr/>
        </p:nvSpPr>
        <p:spPr>
          <a:xfrm>
            <a:off x="7846240" y="3215752"/>
            <a:ext cx="4178120" cy="4224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SLR Inundation 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Surface Calculator</a:t>
            </a:r>
          </a:p>
          <a:p>
            <a:pPr marL="688975" lvl="1" indent="-288925">
              <a:spcBef>
                <a:spcPts val="0"/>
              </a:spcBef>
              <a:spcAft>
                <a:spcPts val="1200"/>
              </a:spcAft>
            </a:pPr>
            <a:r>
              <a:rPr lang="en-US" sz="2800" dirty="0" smtClean="0">
                <a:solidFill>
                  <a:schemeClr val="tx1"/>
                </a:solidFill>
              </a:rPr>
              <a:t>Create custom inundation layers</a:t>
            </a:r>
          </a:p>
          <a:p>
            <a:pPr marL="688975" lvl="1" indent="-288925">
              <a:spcBef>
                <a:spcPts val="0"/>
              </a:spcBef>
            </a:pPr>
            <a:r>
              <a:rPr lang="en-US" sz="2800" i="1" dirty="0" smtClean="0">
                <a:solidFill>
                  <a:schemeClr val="tx1"/>
                </a:solidFill>
              </a:rPr>
              <a:t>Intermediate/ Advanced technical/ GIS expertise needed</a:t>
            </a:r>
            <a:endParaRPr lang="en-US" sz="28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03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619" y="1003733"/>
            <a:ext cx="8961120" cy="5630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8073" y="2369132"/>
            <a:ext cx="2158427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View details about affected facilities/ infrastructure under various SLR scenarios</a:t>
            </a:r>
            <a:endParaRPr lang="en-US" sz="2400" dirty="0"/>
          </a:p>
        </p:txBody>
      </p:sp>
      <p:grpSp>
        <p:nvGrpSpPr>
          <p:cNvPr id="10" name="Group 9"/>
          <p:cNvGrpSpPr/>
          <p:nvPr/>
        </p:nvGrpSpPr>
        <p:grpSpPr>
          <a:xfrm>
            <a:off x="1397287" y="4677456"/>
            <a:ext cx="10185113" cy="659719"/>
            <a:chOff x="1397287" y="4677456"/>
            <a:chExt cx="10185113" cy="659719"/>
          </a:xfrm>
        </p:grpSpPr>
        <p:sp>
          <p:nvSpPr>
            <p:cNvPr id="3" name="Rectangle 2"/>
            <p:cNvSpPr/>
            <p:nvPr/>
          </p:nvSpPr>
          <p:spPr>
            <a:xfrm>
              <a:off x="2981325" y="5003800"/>
              <a:ext cx="8601075" cy="33337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Elbow Connector 6"/>
            <p:cNvCxnSpPr>
              <a:stCxn id="2" idx="2"/>
            </p:cNvCxnSpPr>
            <p:nvPr/>
          </p:nvCxnSpPr>
          <p:spPr>
            <a:xfrm rot="16200000" flipH="1">
              <a:off x="1974541" y="4100202"/>
              <a:ext cx="454928" cy="1609436"/>
            </a:xfrm>
            <a:prstGeom prst="bentConnector2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0" y="190499"/>
            <a:ext cx="12314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Web Map Viewer - Sea Level Scenario Sketch Planning Tool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9036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9234" y="-50800"/>
            <a:ext cx="2730500" cy="3111500"/>
          </a:xfrm>
        </p:spPr>
        <p:txBody>
          <a:bodyPr>
            <a:normAutofit/>
          </a:bodyPr>
          <a:lstStyle/>
          <a:p>
            <a:pPr algn="ctr"/>
            <a:r>
              <a:rPr lang="en-US" sz="3000" dirty="0" smtClean="0"/>
              <a:t>SLR Inundation Surface Calculator, ArcMap Add-in</a:t>
            </a:r>
            <a:endParaRPr lang="en-US" sz="3000" dirty="0"/>
          </a:p>
        </p:txBody>
      </p:sp>
      <p:pic>
        <p:nvPicPr>
          <p:cNvPr id="5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527" y="439608"/>
            <a:ext cx="8961120" cy="6302186"/>
          </a:xfrm>
        </p:spPr>
      </p:pic>
      <p:sp>
        <p:nvSpPr>
          <p:cNvPr id="2" name="TextBox 1"/>
          <p:cNvSpPr txBox="1"/>
          <p:nvPr/>
        </p:nvSpPr>
        <p:spPr>
          <a:xfrm>
            <a:off x="370347" y="5830664"/>
            <a:ext cx="26137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Currently supported on </a:t>
            </a:r>
          </a:p>
          <a:p>
            <a:r>
              <a:rPr lang="en-US" sz="1600" i="1" dirty="0" smtClean="0"/>
              <a:t>ArcMap 10.1 and 10.2.2, </a:t>
            </a:r>
          </a:p>
          <a:p>
            <a:r>
              <a:rPr lang="en-US" sz="1600" i="1" dirty="0" smtClean="0"/>
              <a:t>requires Spatial Analyst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1067" y="2765499"/>
            <a:ext cx="281609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Inputs: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NOAA tide gauge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USACE curve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Year (decade 2020-2100)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Tidal Datum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DEM</a:t>
            </a:r>
          </a:p>
          <a:p>
            <a:r>
              <a:rPr lang="en-US" u="sng" dirty="0" smtClean="0"/>
              <a:t>Outputs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Bathtub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Hydro-connectivity filter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Vector &amp; Raster formats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39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4500" y="984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Case Studies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9" t="19494" r="10836" b="20951"/>
          <a:stretch/>
        </p:blipFill>
        <p:spPr>
          <a:xfrm>
            <a:off x="6473694" y="1409700"/>
            <a:ext cx="5286507" cy="5359400"/>
          </a:xfrm>
          <a:prstGeom prst="rect">
            <a:avLst/>
          </a:prstGeom>
        </p:spPr>
      </p:pic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200" y="1414436"/>
            <a:ext cx="5727699" cy="528320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3000" dirty="0" smtClean="0"/>
              <a:t>Hillsborough Metropolitan  Planning Organization </a:t>
            </a:r>
            <a:r>
              <a:rPr lang="en-US" sz="3000" dirty="0"/>
              <a:t>Federal Highway </a:t>
            </a:r>
            <a:r>
              <a:rPr lang="en-US" sz="3000" dirty="0" smtClean="0"/>
              <a:t>Administration (FHWA) Climate Change Resilience Pilot </a:t>
            </a:r>
          </a:p>
          <a:p>
            <a:pPr marL="457200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3000" dirty="0" smtClean="0"/>
              <a:t>Southeast Florida FHWA Climate Change Resilience Pilot </a:t>
            </a:r>
            <a:endParaRPr lang="en-US" sz="3000" dirty="0"/>
          </a:p>
          <a:p>
            <a:pPr marL="457200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3000" dirty="0" smtClean="0"/>
              <a:t>City </a:t>
            </a:r>
            <a:r>
              <a:rPr lang="en-US" sz="3000" dirty="0"/>
              <a:t>of Satellite </a:t>
            </a:r>
            <a:r>
              <a:rPr lang="en-US" sz="3000" dirty="0" smtClean="0"/>
              <a:t>Beach Vulnerability Assessment</a:t>
            </a:r>
          </a:p>
          <a:p>
            <a:pPr marL="457200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3000" dirty="0" smtClean="0"/>
              <a:t>Monroe County Vulnerability Assessment</a:t>
            </a:r>
          </a:p>
          <a:p>
            <a:pPr marL="457200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3000" dirty="0" smtClean="0"/>
              <a:t>Sarasota </a:t>
            </a:r>
            <a:r>
              <a:rPr lang="en-US" sz="3000" dirty="0"/>
              <a:t>County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3000" dirty="0" smtClean="0"/>
          </a:p>
        </p:txBody>
      </p:sp>
    </p:spTree>
    <p:extLst>
      <p:ext uri="{BB962C8B-B14F-4D97-AF65-F5344CB8AC3E}">
        <p14:creationId xmlns:p14="http://schemas.microsoft.com/office/powerpoint/2010/main" val="87701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4500" y="984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Case Studies: Testing the Tools</a:t>
            </a:r>
            <a:endParaRPr lang="en-US" dirty="0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508001" y="1562100"/>
            <a:ext cx="4648199" cy="543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i="1" dirty="0" smtClean="0"/>
              <a:t>Hillsborough Metropolitan Planning Organization FHWA Climate Change Resilience Pilot 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dirty="0" smtClean="0"/>
              <a:t>Used Sketch Tool map viewer, GIS data, geo-processing scripts to facilitate overlays of critical infrastructure analysis of storm surge and flooding.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3" t="28533" r="4373" b="28890"/>
          <a:stretch/>
        </p:blipFill>
        <p:spPr>
          <a:xfrm>
            <a:off x="5308600" y="1628856"/>
            <a:ext cx="6654800" cy="498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14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4500" y="984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Case Studies: Testing the Tools</a:t>
            </a:r>
            <a:endParaRPr lang="en-US" dirty="0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508001" y="1409700"/>
            <a:ext cx="5333999" cy="543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i="1" dirty="0" smtClean="0"/>
              <a:t>Southeast Florida FHWA Climate Change Resilience Pilot </a:t>
            </a:r>
            <a:endParaRPr lang="en-US" sz="3200" dirty="0" smtClean="0"/>
          </a:p>
          <a:p>
            <a:pPr marL="457200" indent="-4572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dirty="0" smtClean="0"/>
              <a:t>4 County Study Area: Broward, Palm Beach, Miami-Dade, Monroe. Led by Broward MPO.</a:t>
            </a:r>
          </a:p>
          <a:p>
            <a:pPr marL="457200" indent="-4572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dirty="0" smtClean="0"/>
              <a:t>Used Sketch Tool SLR scenarios, GIS data, created custom bridge elevation data, reviewed and researched storm surge modeling.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3" t="8196" r="11834" b="8678"/>
          <a:stretch/>
        </p:blipFill>
        <p:spPr>
          <a:xfrm>
            <a:off x="6235700" y="1219200"/>
            <a:ext cx="5499100" cy="559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8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4500" y="984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Case Studies</a:t>
            </a:r>
            <a:endParaRPr lang="en-US" dirty="0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533400" y="1320800"/>
            <a:ext cx="6556477" cy="55753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3000" i="1" dirty="0" smtClean="0"/>
              <a:t>City of Satellite Beach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 smtClean="0"/>
              <a:t>First Florida city to adopt Adaptation Action Area</a:t>
            </a:r>
            <a:r>
              <a:rPr lang="en-US" i="1" dirty="0" smtClean="0"/>
              <a:t> </a:t>
            </a:r>
            <a:r>
              <a:rPr lang="en-US" dirty="0" smtClean="0"/>
              <a:t>for Comp Plan, 2013. ECFRPC used Sketch Tool GIS data &amp; Calculator. 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3000" i="1" dirty="0" smtClean="0"/>
              <a:t>Monroe County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 smtClean="0"/>
              <a:t>Evaluated county transportation facilities potentially inundated under various SLR scenarios, Dr. Jason Evans, Stetson Univ.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3000" i="1" dirty="0" smtClean="0"/>
              <a:t>Sarasota County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 smtClean="0"/>
              <a:t>County staff used ArcMap SLR Calculator to generate scenarios &amp; analyze critical facilities.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636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19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Depth</Template>
  <TotalTime>16722</TotalTime>
  <Words>345</Words>
  <Application>Microsoft Office PowerPoint</Application>
  <PresentationFormat>Custom</PresentationFormat>
  <Paragraphs>54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Depth</vt:lpstr>
      <vt:lpstr>Sea Level Scenario  Sketch Planning Tool</vt:lpstr>
      <vt:lpstr>Sea Level Scenario Sketch Planning Tool</vt:lpstr>
      <vt:lpstr>PowerPoint Presentation</vt:lpstr>
      <vt:lpstr>SLR Inundation Surface Calculator, ArcMap Add-in</vt:lpstr>
      <vt:lpstr>Case Studies</vt:lpstr>
      <vt:lpstr>Case Studies: Testing the Tools</vt:lpstr>
      <vt:lpstr>Case Studies: Testing the Tools</vt:lpstr>
      <vt:lpstr>Case Studies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Crystal Goodison</dc:creator>
  <cp:lastModifiedBy>Crystal Goodison</cp:lastModifiedBy>
  <cp:revision>116</cp:revision>
  <dcterms:created xsi:type="dcterms:W3CDTF">2014-09-12T02:17:01Z</dcterms:created>
  <dcterms:modified xsi:type="dcterms:W3CDTF">2016-03-29T20:22:16Z</dcterms:modified>
</cp:coreProperties>
</file>